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1" r:id="rId2"/>
    <p:sldId id="256" r:id="rId3"/>
    <p:sldId id="262" r:id="rId4"/>
    <p:sldId id="330" r:id="rId5"/>
    <p:sldId id="258" r:id="rId6"/>
    <p:sldId id="261" r:id="rId7"/>
    <p:sldId id="263" r:id="rId8"/>
    <p:sldId id="328" r:id="rId9"/>
    <p:sldId id="267" r:id="rId10"/>
    <p:sldId id="329" r:id="rId11"/>
    <p:sldId id="268" r:id="rId12"/>
    <p:sldId id="33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834" y="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877E2-407C-4AA4-A4D8-0E101C245140}" type="datetimeFigureOut">
              <a:rPr lang="en-GB" smtClean="0"/>
              <a:pPr/>
              <a:t>17/09/2013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1ED1D-9DCE-4D20-ADBE-7BE5E0F090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16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D593-52AF-4AC7-B994-5CB7A5A31389}" type="datetimeFigureOut">
              <a:rPr lang="en-GB" smtClean="0"/>
              <a:pPr/>
              <a:t>17/09/2013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EF00-8E90-46DE-886B-5F6063E93E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95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D593-52AF-4AC7-B994-5CB7A5A31389}" type="datetimeFigureOut">
              <a:rPr lang="en-GB" smtClean="0"/>
              <a:pPr/>
              <a:t>17/09/2013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EF00-8E90-46DE-886B-5F6063E93E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D593-52AF-4AC7-B994-5CB7A5A31389}" type="datetimeFigureOut">
              <a:rPr lang="en-GB" smtClean="0"/>
              <a:pPr/>
              <a:t>17/09/2013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EF00-8E90-46DE-886B-5F6063E93E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12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D593-52AF-4AC7-B994-5CB7A5A31389}" type="datetimeFigureOut">
              <a:rPr lang="en-GB" smtClean="0"/>
              <a:pPr/>
              <a:t>17/09/2013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EF00-8E90-46DE-886B-5F6063E93E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34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D593-52AF-4AC7-B994-5CB7A5A31389}" type="datetimeFigureOut">
              <a:rPr lang="en-GB" smtClean="0"/>
              <a:pPr/>
              <a:t>17/09/2013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EF00-8E90-46DE-886B-5F6063E93E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3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D593-52AF-4AC7-B994-5CB7A5A31389}" type="datetimeFigureOut">
              <a:rPr lang="en-GB" smtClean="0"/>
              <a:pPr/>
              <a:t>17/09/2013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EF00-8E90-46DE-886B-5F6063E93E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91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D593-52AF-4AC7-B994-5CB7A5A31389}" type="datetimeFigureOut">
              <a:rPr lang="en-GB" smtClean="0"/>
              <a:pPr/>
              <a:t>17/09/2013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EF00-8E90-46DE-886B-5F6063E93E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22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D593-52AF-4AC7-B994-5CB7A5A31389}" type="datetimeFigureOut">
              <a:rPr lang="en-GB" smtClean="0"/>
              <a:pPr/>
              <a:t>17/09/2013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EF00-8E90-46DE-886B-5F6063E93E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10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D593-52AF-4AC7-B994-5CB7A5A31389}" type="datetimeFigureOut">
              <a:rPr lang="en-GB" smtClean="0"/>
              <a:pPr/>
              <a:t>17/09/2013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EF00-8E90-46DE-886B-5F6063E93E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2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D593-52AF-4AC7-B994-5CB7A5A31389}" type="datetimeFigureOut">
              <a:rPr lang="en-GB" smtClean="0"/>
              <a:pPr/>
              <a:t>17/09/2013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EF00-8E90-46DE-886B-5F6063E93E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91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D593-52AF-4AC7-B994-5CB7A5A31389}" type="datetimeFigureOut">
              <a:rPr lang="en-GB" smtClean="0"/>
              <a:pPr/>
              <a:t>17/09/2013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EF00-8E90-46DE-886B-5F6063E93E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68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ED593-52AF-4AC7-B994-5CB7A5A31389}" type="datetimeFigureOut">
              <a:rPr lang="en-GB" smtClean="0"/>
              <a:pPr/>
              <a:t>17/09/2013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DEF00-8E90-46DE-886B-5F6063E93E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86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 Chemistry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Lesson 2 (16/09/2013)</a:t>
            </a:r>
          </a:p>
          <a:p>
            <a:r>
              <a:rPr lang="en-GB" dirty="0" smtClean="0"/>
              <a:t>Atomic Structure</a:t>
            </a:r>
          </a:p>
          <a:p>
            <a:r>
              <a:rPr lang="en-GB" dirty="0" smtClean="0"/>
              <a:t>Introduction to </a:t>
            </a:r>
            <a:r>
              <a:rPr lang="en-GB" dirty="0" err="1" smtClean="0"/>
              <a:t>s,p,d,f</a:t>
            </a:r>
            <a:r>
              <a:rPr lang="en-GB" dirty="0" smtClean="0"/>
              <a:t> notation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61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78098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‘p’ Subshell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4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Contains 3 orbitals</a:t>
            </a:r>
          </a:p>
          <a:p>
            <a:r>
              <a:rPr lang="en-GB" dirty="0" smtClean="0"/>
              <a:t>These </a:t>
            </a:r>
            <a:r>
              <a:rPr lang="en-GB" dirty="0"/>
              <a:t>are shaped like a 3D figure of </a:t>
            </a:r>
            <a:r>
              <a:rPr lang="en-GB" dirty="0" smtClean="0"/>
              <a:t>eight (</a:t>
            </a:r>
            <a:r>
              <a:rPr lang="en-GB" dirty="0" err="1" smtClean="0"/>
              <a:t>dumbell</a:t>
            </a:r>
            <a:r>
              <a:rPr lang="en-GB" dirty="0" smtClean="0"/>
              <a:t> shaped)</a:t>
            </a:r>
          </a:p>
          <a:p>
            <a:endParaRPr lang="en-GB" dirty="0" smtClean="0"/>
          </a:p>
          <a:p>
            <a:r>
              <a:rPr lang="en-GB" dirty="0"/>
              <a:t>Every energy level except the first level contains three </a:t>
            </a:r>
            <a:r>
              <a:rPr lang="en-GB" dirty="0" smtClean="0"/>
              <a:t>p-orbitals</a:t>
            </a:r>
          </a:p>
          <a:p>
            <a:r>
              <a:rPr lang="en-GB" dirty="0" smtClean="0"/>
              <a:t>Each </a:t>
            </a:r>
            <a:r>
              <a:rPr lang="en-GB" dirty="0"/>
              <a:t>p-orbital in the same energy level has the same energy but different orientations: x, y and z</a:t>
            </a:r>
            <a:r>
              <a:rPr lang="en-GB" dirty="0" smtClean="0"/>
              <a:t>.</a:t>
            </a:r>
          </a:p>
          <a:p>
            <a:r>
              <a:rPr lang="en-GB" dirty="0"/>
              <a:t>A p-orbital in the second energy level is a 2p orbital (2px, 2py, 2pz</a:t>
            </a:r>
            <a:r>
              <a:rPr lang="en-GB" dirty="0" smtClean="0"/>
              <a:t>)</a:t>
            </a:r>
          </a:p>
          <a:p>
            <a:r>
              <a:rPr lang="en-GB" dirty="0" smtClean="0"/>
              <a:t>3 orbitals….each hold a max of 2 electrons…p subshell can hold a total of 6 electrons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3333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5736" y="1988840"/>
            <a:ext cx="33496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1559">
            <a:off x="3059832" y="1988839"/>
            <a:ext cx="33496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3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264696"/>
          </a:xfrm>
        </p:spPr>
        <p:txBody>
          <a:bodyPr/>
          <a:lstStyle/>
          <a:p>
            <a:r>
              <a:rPr lang="en-US" dirty="0" smtClean="0"/>
              <a:t>‘d’ subshells have 5 orbitals so can hold a max of 10 electrons</a:t>
            </a:r>
          </a:p>
          <a:p>
            <a:r>
              <a:rPr lang="en-US" dirty="0" smtClean="0"/>
              <a:t>‘f’ subshells have 7 orbitals so can hold a max of 14 electrons </a:t>
            </a:r>
          </a:p>
          <a:p>
            <a:r>
              <a:rPr lang="en-US" dirty="0" smtClean="0"/>
              <a:t>From now on you must show how the electrons are arranged using </a:t>
            </a:r>
            <a:r>
              <a:rPr lang="en-US" dirty="0" err="1" smtClean="0"/>
              <a:t>s,p,d,f</a:t>
            </a:r>
            <a:r>
              <a:rPr lang="en-US" dirty="0" smtClean="0"/>
              <a:t> notation…..</a:t>
            </a:r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80743" y="3933056"/>
            <a:ext cx="5448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 be continued….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273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3880"/>
            <a:ext cx="5626394" cy="550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33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96944" cy="1470025"/>
          </a:xfrm>
        </p:spPr>
        <p:txBody>
          <a:bodyPr/>
          <a:lstStyle/>
          <a:p>
            <a:r>
              <a:rPr lang="en-US" b="1" u="sng" dirty="0" smtClean="0"/>
              <a:t>Atomic Structure &amp; the periodic table</a:t>
            </a:r>
            <a:endParaRPr lang="en-GB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208912" cy="4536504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model of the atom is useful for understanding lots of ideas in chemistry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But it’s just a model, and the accepted model of the atom has changed throughout history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There have been a number of different models of electronic structure put forward…</a:t>
            </a:r>
          </a:p>
          <a:p>
            <a:pPr algn="l"/>
            <a:r>
              <a:rPr lang="en-US" b="1" smtClean="0">
                <a:solidFill>
                  <a:schemeClr val="tx1"/>
                </a:solidFill>
              </a:rPr>
              <a:t>Dalton’s &amp; Thomson’s </a:t>
            </a:r>
            <a:r>
              <a:rPr lang="en-US" dirty="0">
                <a:solidFill>
                  <a:schemeClr val="tx1"/>
                </a:solidFill>
              </a:rPr>
              <a:t>plum pudding model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Rutherford’s</a:t>
            </a:r>
            <a:r>
              <a:rPr lang="en-US" dirty="0">
                <a:solidFill>
                  <a:schemeClr val="tx1"/>
                </a:solidFill>
              </a:rPr>
              <a:t> atom with a nucleus model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Bohr’s</a:t>
            </a:r>
            <a:r>
              <a:rPr lang="en-US" dirty="0">
                <a:solidFill>
                  <a:schemeClr val="tx1"/>
                </a:solidFill>
              </a:rPr>
              <a:t> electron </a:t>
            </a:r>
            <a:r>
              <a:rPr lang="en-US" dirty="0" smtClean="0">
                <a:solidFill>
                  <a:schemeClr val="tx1"/>
                </a:solidFill>
              </a:rPr>
              <a:t>shells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We also need to develop the way in which we think about the atom…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b="1" u="sng" dirty="0" smtClean="0">
                <a:solidFill>
                  <a:srgbClr val="7030A0"/>
                </a:solidFill>
              </a:rPr>
              <a:t>HOMEWORK TASK….READ ‘Atomic Models’ sheets </a:t>
            </a:r>
          </a:p>
        </p:txBody>
      </p:sp>
    </p:spTree>
    <p:extLst>
      <p:ext uri="{BB962C8B-B14F-4D97-AF65-F5344CB8AC3E}">
        <p14:creationId xmlns:p14="http://schemas.microsoft.com/office/powerpoint/2010/main" val="789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know….</a:t>
            </a:r>
          </a:p>
          <a:p>
            <a:r>
              <a:rPr lang="en-US" dirty="0" smtClean="0"/>
              <a:t>Electrons orbit the nucleus</a:t>
            </a:r>
          </a:p>
          <a:p>
            <a:r>
              <a:rPr lang="en-US" dirty="0" smtClean="0"/>
              <a:t>Not totally randomly….but in fixed energy levels or shells</a:t>
            </a:r>
          </a:p>
          <a:p>
            <a:r>
              <a:rPr lang="en-US" dirty="0" smtClean="0"/>
              <a:t>Each shell can hold a certain number of electrons…2,8,8,8,8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The shell nearest the nucleus is the lowest energy and is filled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r>
              <a:rPr lang="en-US" dirty="0" smtClean="0"/>
              <a:t>We cannot start a new shell until we fill the one before</a:t>
            </a:r>
          </a:p>
          <a:p>
            <a:r>
              <a:rPr lang="en-US" dirty="0" smtClean="0"/>
              <a:t>Periodic trends/reactivity link with electron number</a:t>
            </a:r>
          </a:p>
        </p:txBody>
      </p:sp>
    </p:spTree>
    <p:extLst>
      <p:ext uri="{BB962C8B-B14F-4D97-AF65-F5344CB8AC3E}">
        <p14:creationId xmlns:p14="http://schemas.microsoft.com/office/powerpoint/2010/main" val="28071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/>
          <a:lstStyle/>
          <a:p>
            <a:r>
              <a:rPr lang="en-US" dirty="0" smtClean="0"/>
              <a:t>And it works….</a:t>
            </a:r>
          </a:p>
          <a:p>
            <a:r>
              <a:rPr lang="en-US" dirty="0" smtClean="0"/>
              <a:t>Group 7</a:t>
            </a:r>
          </a:p>
          <a:p>
            <a:r>
              <a:rPr lang="en-US" dirty="0" smtClean="0"/>
              <a:t>Fluorine	9 electrons = 2,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</a:p>
          <a:p>
            <a:r>
              <a:rPr lang="en-US" dirty="0" smtClean="0"/>
              <a:t>Chlorine 17 electrons = 2,8,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Or does it……</a:t>
            </a:r>
          </a:p>
          <a:p>
            <a:r>
              <a:rPr lang="en-US" dirty="0" smtClean="0"/>
              <a:t>Bromine 35 electrons</a:t>
            </a:r>
            <a:r>
              <a:rPr lang="en-US" dirty="0" smtClean="0">
                <a:solidFill>
                  <a:srgbClr val="FF0000"/>
                </a:solidFill>
              </a:rPr>
              <a:t> = 2,8,8,8,8,1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We need to rethink…our model has become flawed</a:t>
            </a:r>
          </a:p>
        </p:txBody>
      </p:sp>
    </p:spTree>
    <p:extLst>
      <p:ext uri="{BB962C8B-B14F-4D97-AF65-F5344CB8AC3E}">
        <p14:creationId xmlns:p14="http://schemas.microsoft.com/office/powerpoint/2010/main" val="260829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4905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the electrons???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052513"/>
            <a:ext cx="2962275" cy="5329237"/>
          </a:xfrm>
          <a:solidFill>
            <a:schemeClr val="accent1"/>
          </a:solidFill>
          <a:ln w="53975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u="sng" dirty="0" smtClean="0"/>
              <a:t>Key Words:</a:t>
            </a:r>
            <a:endParaRPr lang="en-US" dirty="0" smtClean="0"/>
          </a:p>
          <a:p>
            <a:r>
              <a:rPr lang="en-US" dirty="0"/>
              <a:t>Subshells</a:t>
            </a:r>
            <a:endParaRPr lang="en-GB" dirty="0"/>
          </a:p>
          <a:p>
            <a:r>
              <a:rPr lang="en-US" dirty="0"/>
              <a:t>Orbitals</a:t>
            </a:r>
            <a:endParaRPr lang="en-GB" dirty="0"/>
          </a:p>
          <a:p>
            <a:r>
              <a:rPr lang="en-US" dirty="0"/>
              <a:t>Principle quantum </a:t>
            </a:r>
            <a:r>
              <a:rPr lang="en-US" dirty="0" smtClean="0"/>
              <a:t>number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3938" y="1052513"/>
            <a:ext cx="5111750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rgbClr val="7030A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u="sng" dirty="0"/>
              <a:t>Objectives:</a:t>
            </a:r>
          </a:p>
          <a:p>
            <a:pPr>
              <a:defRPr/>
            </a:pPr>
            <a:endParaRPr lang="en-US" sz="2100" dirty="0"/>
          </a:p>
          <a:p>
            <a:pPr marL="285750" indent="-285750">
              <a:buFontTx/>
              <a:buChar char="-"/>
              <a:defRPr/>
            </a:pPr>
            <a:r>
              <a:rPr lang="en-GB" sz="2100" dirty="0" smtClean="0"/>
              <a:t>Re think the current model we have for arranging electrons within an atom</a:t>
            </a:r>
          </a:p>
          <a:p>
            <a:pPr marL="285750" indent="-285750">
              <a:buFontTx/>
              <a:buChar char="-"/>
              <a:defRPr/>
            </a:pPr>
            <a:r>
              <a:rPr lang="en-GB" sz="2100" dirty="0" smtClean="0"/>
              <a:t>Describe electron arrangement using </a:t>
            </a:r>
            <a:r>
              <a:rPr lang="en-GB" sz="2100" dirty="0" err="1" smtClean="0"/>
              <a:t>s,p,d,f</a:t>
            </a:r>
            <a:r>
              <a:rPr lang="en-GB" sz="2100" dirty="0" smtClean="0"/>
              <a:t> notation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28808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levels &amp; electron shells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184576"/>
          </a:xfrm>
        </p:spPr>
        <p:txBody>
          <a:bodyPr/>
          <a:lstStyle/>
          <a:p>
            <a:r>
              <a:rPr lang="en-US" dirty="0" smtClean="0"/>
              <a:t>Electrons in an atom are arranged in a series of shells or energy levels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Shells: 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dirty="0" smtClean="0"/>
              <a:t>Each shell ins described by a </a:t>
            </a:r>
            <a:r>
              <a:rPr lang="en-US" b="1" dirty="0" smtClean="0">
                <a:solidFill>
                  <a:srgbClr val="7030A0"/>
                </a:solidFill>
              </a:rPr>
              <a:t>principle quantum number: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4" t="41864" r="14137" b="50701"/>
          <a:stretch/>
        </p:blipFill>
        <p:spPr bwMode="auto">
          <a:xfrm>
            <a:off x="395536" y="2852936"/>
            <a:ext cx="8497613" cy="72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8" t="36622" r="14557" b="49964"/>
          <a:stretch/>
        </p:blipFill>
        <p:spPr bwMode="auto">
          <a:xfrm>
            <a:off x="247005" y="5096598"/>
            <a:ext cx="8429452" cy="125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3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6120680"/>
          </a:xfrm>
        </p:spPr>
        <p:txBody>
          <a:bodyPr/>
          <a:lstStyle/>
          <a:p>
            <a:r>
              <a:rPr lang="en-US" dirty="0" smtClean="0"/>
              <a:t>The larger the value of </a:t>
            </a:r>
            <a:r>
              <a:rPr lang="en-US" i="1" dirty="0" smtClean="0"/>
              <a:t>n</a:t>
            </a:r>
            <a:r>
              <a:rPr lang="en-US" dirty="0" smtClean="0"/>
              <a:t>, the further from the nucleus you are likely to find the electron: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2" t="10097" r="23615" b="11586"/>
          <a:stretch/>
        </p:blipFill>
        <p:spPr bwMode="auto">
          <a:xfrm>
            <a:off x="2699792" y="1628800"/>
            <a:ext cx="3853865" cy="465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57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78098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each shell or energy level…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68863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We </a:t>
            </a:r>
            <a:r>
              <a:rPr lang="en-GB" dirty="0"/>
              <a:t>have </a:t>
            </a:r>
            <a:endParaRPr lang="en-GB" dirty="0" smtClean="0"/>
          </a:p>
          <a:p>
            <a:r>
              <a:rPr lang="en-GB" b="1" dirty="0" smtClean="0">
                <a:solidFill>
                  <a:srgbClr val="7030A0"/>
                </a:solidFill>
              </a:rPr>
              <a:t>Subshells</a:t>
            </a:r>
            <a:r>
              <a:rPr lang="en-GB" dirty="0"/>
              <a:t>: regions of differing energy within a shell, shown by letters: s, p, d, f, g</a:t>
            </a:r>
            <a:r>
              <a:rPr lang="en-GB" dirty="0" smtClean="0"/>
              <a:t>.</a:t>
            </a:r>
          </a:p>
          <a:p>
            <a:r>
              <a:rPr lang="en-GB" dirty="0" smtClean="0"/>
              <a:t>And within these we have differing numbers of </a:t>
            </a:r>
            <a:r>
              <a:rPr lang="en-GB" b="1" dirty="0" smtClean="0">
                <a:solidFill>
                  <a:srgbClr val="7030A0"/>
                </a:solidFill>
              </a:rPr>
              <a:t>orbitals</a:t>
            </a:r>
          </a:p>
          <a:p>
            <a:r>
              <a:rPr lang="en-GB" dirty="0" smtClean="0"/>
              <a:t>Within these orbitals we find the ELECTRONS</a:t>
            </a:r>
          </a:p>
          <a:p>
            <a:r>
              <a:rPr lang="en-GB" dirty="0"/>
              <a:t>Their exact position is difficult to pin point</a:t>
            </a:r>
          </a:p>
          <a:p>
            <a:r>
              <a:rPr lang="en-GB" dirty="0"/>
              <a:t>an orbital </a:t>
            </a:r>
            <a:r>
              <a:rPr lang="en-GB" dirty="0" smtClean="0"/>
              <a:t>is defined as </a:t>
            </a:r>
            <a:r>
              <a:rPr lang="en-GB" b="1" i="1" dirty="0"/>
              <a:t>an area of space in which there is a high probability of finding an electron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Each </a:t>
            </a:r>
            <a:r>
              <a:rPr lang="en-GB" b="1" i="1" dirty="0" smtClean="0">
                <a:solidFill>
                  <a:srgbClr val="7030A0"/>
                </a:solidFill>
              </a:rPr>
              <a:t>subshell</a:t>
            </a:r>
            <a:r>
              <a:rPr lang="en-GB" dirty="0" smtClean="0"/>
              <a:t> </a:t>
            </a:r>
            <a:r>
              <a:rPr lang="en-GB" dirty="0" err="1" smtClean="0"/>
              <a:t>s,p,d,f</a:t>
            </a:r>
            <a:r>
              <a:rPr lang="en-GB" dirty="0" smtClean="0"/>
              <a:t> has a different number of orbitals and a different shape</a:t>
            </a:r>
          </a:p>
          <a:p>
            <a:r>
              <a:rPr lang="en-GB" dirty="0" smtClean="0"/>
              <a:t>But an orbital can only hold a maximum of 2 electrons</a:t>
            </a:r>
            <a:endParaRPr lang="en-GB" dirty="0"/>
          </a:p>
          <a:p>
            <a:endParaRPr lang="en-GB" dirty="0" smtClean="0"/>
          </a:p>
          <a:p>
            <a:endParaRPr lang="en-GB" b="1" dirty="0" smtClean="0">
              <a:solidFill>
                <a:srgbClr val="7030A0"/>
              </a:solidFill>
            </a:endParaRPr>
          </a:p>
          <a:p>
            <a:endParaRPr lang="en-GB" b="1" dirty="0" smtClean="0">
              <a:solidFill>
                <a:srgbClr val="7030A0"/>
              </a:solidFill>
            </a:endParaRP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2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78098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‘s’ Subshell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400600"/>
          </a:xfrm>
        </p:spPr>
        <p:txBody>
          <a:bodyPr/>
          <a:lstStyle/>
          <a:p>
            <a:r>
              <a:rPr lang="en-US" dirty="0" smtClean="0"/>
              <a:t>Contains 1 orbital</a:t>
            </a:r>
          </a:p>
          <a:p>
            <a:r>
              <a:rPr lang="en-US" dirty="0" smtClean="0"/>
              <a:t>Spherical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Holds a maximum of 2 electrons</a:t>
            </a:r>
          </a:p>
          <a:p>
            <a:r>
              <a:rPr lang="en-GB" dirty="0"/>
              <a:t>Every energy </a:t>
            </a:r>
            <a:r>
              <a:rPr lang="en-GB" dirty="0" smtClean="0"/>
              <a:t>level (or ‘shell’) </a:t>
            </a:r>
            <a:r>
              <a:rPr lang="en-GB" dirty="0"/>
              <a:t>contains one s-orbital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They have the lowest energy</a:t>
            </a:r>
          </a:p>
          <a:p>
            <a:r>
              <a:rPr lang="en-GB" dirty="0" smtClean="0"/>
              <a:t>Are closet to the nucleus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8062"/>
            <a:ext cx="792088" cy="76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4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528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AS Chemistry</vt:lpstr>
      <vt:lpstr>Atomic Structure &amp; the periodic table</vt:lpstr>
      <vt:lpstr>PowerPoint Presentation</vt:lpstr>
      <vt:lpstr>PowerPoint Presentation</vt:lpstr>
      <vt:lpstr>Where are the electrons???</vt:lpstr>
      <vt:lpstr>Energy levels &amp; electron shells</vt:lpstr>
      <vt:lpstr>PowerPoint Presentation</vt:lpstr>
      <vt:lpstr>Within each shell or energy level…</vt:lpstr>
      <vt:lpstr>‘s’ Subshell</vt:lpstr>
      <vt:lpstr>‘p’ Subshell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Structure &amp; the periodic table</dc:title>
  <dc:creator>Tahnia Hafeez</dc:creator>
  <cp:lastModifiedBy>Sci1</cp:lastModifiedBy>
  <cp:revision>68</cp:revision>
  <dcterms:created xsi:type="dcterms:W3CDTF">2012-11-18T03:48:33Z</dcterms:created>
  <dcterms:modified xsi:type="dcterms:W3CDTF">2013-09-17T21:40:34Z</dcterms:modified>
</cp:coreProperties>
</file>