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26" r:id="rId2"/>
    <p:sldId id="300" r:id="rId3"/>
    <p:sldId id="301" r:id="rId4"/>
    <p:sldId id="304" r:id="rId5"/>
    <p:sldId id="327" r:id="rId6"/>
    <p:sldId id="310" r:id="rId7"/>
    <p:sldId id="328" r:id="rId8"/>
    <p:sldId id="311" r:id="rId9"/>
    <p:sldId id="331" r:id="rId10"/>
    <p:sldId id="330" r:id="rId11"/>
    <p:sldId id="312" r:id="rId12"/>
    <p:sldId id="313" r:id="rId13"/>
    <p:sldId id="319" r:id="rId14"/>
    <p:sldId id="320" r:id="rId15"/>
    <p:sldId id="321" r:id="rId16"/>
    <p:sldId id="322" r:id="rId17"/>
    <p:sldId id="323" r:id="rId18"/>
    <p:sldId id="325" r:id="rId19"/>
    <p:sldId id="32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027D2-4299-4349-8BE9-8930A1767C06}" type="datetimeFigureOut">
              <a:rPr lang="en-GB" smtClean="0"/>
              <a:t>23/09/2013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91866-F068-4627-8D40-8A440BA032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287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877E2-407C-4AA4-A4D8-0E101C245140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1ED1D-9DCE-4D20-ADBE-7BE5E0F090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16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1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886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5047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216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4622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9768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5329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0449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0794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8230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021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340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032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608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89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294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188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456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ED1D-9DCE-4D20-ADBE-7BE5E0F09082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516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50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12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34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38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91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22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10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2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917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683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ED593-52AF-4AC7-B994-5CB7A5A31389}" type="datetimeFigureOut">
              <a:rPr lang="en-GB" smtClean="0"/>
              <a:pPr/>
              <a:t>23/09/2013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867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 Chemistry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Lesson </a:t>
            </a:r>
            <a:r>
              <a:rPr lang="en-GB" dirty="0" smtClean="0"/>
              <a:t>4 (</a:t>
            </a:r>
            <a:r>
              <a:rPr lang="en-GB" dirty="0" smtClean="0"/>
              <a:t>24</a:t>
            </a:r>
            <a:r>
              <a:rPr lang="en-GB" dirty="0" smtClean="0"/>
              <a:t>/09/2013)</a:t>
            </a:r>
          </a:p>
          <a:p>
            <a:r>
              <a:rPr lang="en-GB" dirty="0" smtClean="0"/>
              <a:t>Ionisation Energy</a:t>
            </a:r>
          </a:p>
          <a:p>
            <a:r>
              <a:rPr lang="en-GB" dirty="0" smtClean="0"/>
              <a:t>Trends across periods &amp; down groups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2548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91264" cy="778098"/>
          </a:xfrm>
        </p:spPr>
        <p:txBody>
          <a:bodyPr/>
          <a:lstStyle/>
          <a:p>
            <a:r>
              <a:rPr lang="en-US" b="1" u="sng" dirty="0" smtClean="0"/>
              <a:t>Down Groups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5100" b="1" u="sng" dirty="0" smtClean="0">
                <a:solidFill>
                  <a:srgbClr val="7030A0"/>
                </a:solidFill>
              </a:rPr>
              <a:t>Ionisation energy </a:t>
            </a:r>
            <a:r>
              <a:rPr lang="en-US" sz="5100" b="1" u="sng" dirty="0" smtClean="0">
                <a:solidFill>
                  <a:srgbClr val="7030A0"/>
                </a:solidFill>
              </a:rPr>
              <a:t>DECREASES down a group</a:t>
            </a:r>
            <a:endParaRPr lang="en-US" sz="5100" b="1" u="sng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en-US" sz="3800" b="1" u="sng" dirty="0" smtClean="0">
              <a:solidFill>
                <a:srgbClr val="7030A0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800" dirty="0"/>
              <a:t>It becomes</a:t>
            </a:r>
            <a:r>
              <a:rPr lang="en-US" sz="3800" b="1" dirty="0"/>
              <a:t> </a:t>
            </a:r>
            <a:r>
              <a:rPr lang="en-US" sz="3800" b="1" dirty="0" smtClean="0"/>
              <a:t>easier</a:t>
            </a:r>
            <a:r>
              <a:rPr lang="en-US" sz="3800" b="1" dirty="0" smtClean="0"/>
              <a:t> </a:t>
            </a:r>
            <a:r>
              <a:rPr lang="en-US" sz="3800" dirty="0"/>
              <a:t>to remove an </a:t>
            </a:r>
            <a:r>
              <a:rPr lang="en-US" sz="3800" dirty="0" smtClean="0"/>
              <a:t>electron</a:t>
            </a:r>
          </a:p>
          <a:p>
            <a:pPr marL="0" lvl="1" indent="0">
              <a:buNone/>
            </a:pPr>
            <a:endParaRPr lang="en-GB" sz="3800" dirty="0"/>
          </a:p>
          <a:p>
            <a:r>
              <a:rPr lang="en-US" sz="3800" dirty="0" smtClean="0"/>
              <a:t>This is because</a:t>
            </a:r>
            <a:r>
              <a:rPr lang="en-US" sz="3800" dirty="0" smtClean="0"/>
              <a:t>:</a:t>
            </a:r>
          </a:p>
          <a:p>
            <a:pPr marL="0" indent="0">
              <a:buNone/>
            </a:pPr>
            <a:endParaRPr lang="en-US" sz="3800" dirty="0" smtClean="0"/>
          </a:p>
          <a:p>
            <a:pPr>
              <a:buFont typeface="Wingdings" pitchFamily="2" charset="2"/>
              <a:buChar char="q"/>
            </a:pPr>
            <a:r>
              <a:rPr lang="en-US" sz="3800" b="1" u="sng" dirty="0" smtClean="0">
                <a:solidFill>
                  <a:schemeClr val="accent4">
                    <a:lumMod val="75000"/>
                  </a:schemeClr>
                </a:solidFill>
              </a:rPr>
              <a:t>Decrease in </a:t>
            </a:r>
            <a:r>
              <a:rPr lang="en-US" sz="3800" b="1" u="sng" dirty="0" smtClean="0">
                <a:solidFill>
                  <a:schemeClr val="accent4">
                    <a:lumMod val="75000"/>
                  </a:schemeClr>
                </a:solidFill>
              </a:rPr>
              <a:t>positive </a:t>
            </a:r>
            <a:r>
              <a:rPr lang="en-US" sz="3800" b="1" u="sng" dirty="0" smtClean="0">
                <a:solidFill>
                  <a:schemeClr val="accent4">
                    <a:lumMod val="75000"/>
                  </a:schemeClr>
                </a:solidFill>
              </a:rPr>
              <a:t>nuclear charge across the </a:t>
            </a:r>
            <a:r>
              <a:rPr lang="en-US" sz="3800" b="1" u="sng" dirty="0" smtClean="0">
                <a:solidFill>
                  <a:schemeClr val="accent4">
                    <a:lumMod val="75000"/>
                  </a:schemeClr>
                </a:solidFill>
              </a:rPr>
              <a:t>period: </a:t>
            </a:r>
            <a:r>
              <a:rPr lang="en-US" sz="3800" dirty="0" smtClean="0"/>
              <a:t>With </a:t>
            </a:r>
            <a:r>
              <a:rPr lang="en-US" sz="3800" dirty="0" smtClean="0"/>
              <a:t>the addition of extra electron shells to screen the outer </a:t>
            </a:r>
            <a:r>
              <a:rPr lang="en-US" sz="3800" dirty="0" smtClean="0"/>
              <a:t>electrons. </a:t>
            </a:r>
            <a:r>
              <a:rPr lang="en-US" sz="3800" dirty="0"/>
              <a:t>T</a:t>
            </a:r>
            <a:r>
              <a:rPr lang="en-US" sz="3800" dirty="0" smtClean="0"/>
              <a:t>here is a weaker attraction between them and the positive protons as you go down a group</a:t>
            </a:r>
          </a:p>
          <a:p>
            <a:pPr lvl="1">
              <a:buFont typeface="Courier New" pitchFamily="49" charset="0"/>
              <a:buChar char="o"/>
            </a:pPr>
            <a:endParaRPr lang="en-US" sz="3800" dirty="0" smtClean="0"/>
          </a:p>
          <a:p>
            <a:pPr>
              <a:buFont typeface="Wingdings" pitchFamily="2" charset="2"/>
              <a:buChar char="q"/>
            </a:pPr>
            <a:r>
              <a:rPr lang="en-US" sz="3800" b="1" u="sng" dirty="0" smtClean="0">
                <a:solidFill>
                  <a:schemeClr val="accent4">
                    <a:lumMod val="75000"/>
                  </a:schemeClr>
                </a:solidFill>
              </a:rPr>
              <a:t>The atomic radius gets </a:t>
            </a:r>
            <a:r>
              <a:rPr lang="en-US" sz="3800" b="1" u="sng" dirty="0" smtClean="0">
                <a:solidFill>
                  <a:schemeClr val="accent4">
                    <a:lumMod val="75000"/>
                  </a:schemeClr>
                </a:solidFill>
              </a:rPr>
              <a:t>bigger</a:t>
            </a:r>
            <a:r>
              <a:rPr lang="en-US" sz="3800" b="1" u="sng" dirty="0" smtClean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en-US" sz="3800" dirty="0" smtClean="0"/>
              <a:t>S</a:t>
            </a:r>
            <a:r>
              <a:rPr lang="en-US" sz="3800" dirty="0" smtClean="0"/>
              <a:t>o </a:t>
            </a:r>
            <a:r>
              <a:rPr lang="en-US" sz="3800" dirty="0" smtClean="0"/>
              <a:t>electrons </a:t>
            </a:r>
            <a:r>
              <a:rPr lang="en-US" sz="3800" dirty="0" smtClean="0"/>
              <a:t>are </a:t>
            </a:r>
            <a:r>
              <a:rPr lang="en-US" sz="3800" dirty="0" smtClean="0"/>
              <a:t>further away</a:t>
            </a:r>
            <a:r>
              <a:rPr lang="en-US" sz="3800" dirty="0" smtClean="0"/>
              <a:t> from the nucleus and held less firmly </a:t>
            </a:r>
            <a:r>
              <a:rPr lang="en-US" sz="3800" dirty="0" smtClean="0"/>
              <a:t>– so it </a:t>
            </a:r>
            <a:r>
              <a:rPr lang="en-US" sz="3800" dirty="0" smtClean="0"/>
              <a:t>requires less </a:t>
            </a:r>
            <a:r>
              <a:rPr lang="en-US" sz="3800" dirty="0" smtClean="0"/>
              <a:t>energy to make </a:t>
            </a:r>
            <a:r>
              <a:rPr lang="en-US" sz="3800" dirty="0" err="1" smtClean="0"/>
              <a:t>ionisation</a:t>
            </a:r>
            <a:r>
              <a:rPr lang="en-US" sz="3800" dirty="0" smtClean="0"/>
              <a:t> </a:t>
            </a:r>
            <a:r>
              <a:rPr lang="en-US" sz="3800" dirty="0" smtClean="0"/>
              <a:t>happen</a:t>
            </a: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5891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</p:spPr>
        <p:txBody>
          <a:bodyPr/>
          <a:lstStyle/>
          <a:p>
            <a:endParaRPr lang="en-US" dirty="0"/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2" t="9073" r="25000" b="12298"/>
          <a:stretch/>
        </p:blipFill>
        <p:spPr bwMode="auto">
          <a:xfrm>
            <a:off x="107504" y="332656"/>
            <a:ext cx="8640960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514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04664"/>
            <a:ext cx="8424936" cy="5904656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Now Try…….</a:t>
            </a:r>
          </a:p>
          <a:p>
            <a:pPr marL="0" indent="0">
              <a:buNone/>
            </a:pPr>
            <a:endParaRPr lang="en-US" b="1" u="sng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Nitrogen </a:t>
            </a:r>
            <a:r>
              <a:rPr lang="en-US" sz="2400" dirty="0" smtClean="0"/>
              <a:t>&amp; phosphorous have unexpectedly </a:t>
            </a:r>
            <a:r>
              <a:rPr lang="en-US" sz="2400" dirty="0" smtClean="0"/>
              <a:t>high first </a:t>
            </a:r>
            <a:r>
              <a:rPr lang="en-US" sz="2400" dirty="0" err="1" smtClean="0"/>
              <a:t>ionisation</a:t>
            </a:r>
            <a:r>
              <a:rPr lang="en-US" sz="2400" dirty="0" smtClean="0"/>
              <a:t> </a:t>
            </a:r>
            <a:r>
              <a:rPr lang="en-US" sz="2400" dirty="0" smtClean="0"/>
              <a:t>energies</a:t>
            </a:r>
            <a:r>
              <a:rPr lang="en-US" sz="2400" dirty="0" smtClean="0"/>
              <a:t>. Write out their </a:t>
            </a:r>
            <a:r>
              <a:rPr lang="en-US" sz="2400" dirty="0" err="1" smtClean="0"/>
              <a:t>spdf</a:t>
            </a:r>
            <a:r>
              <a:rPr lang="en-US" sz="2400" dirty="0" smtClean="0"/>
              <a:t> notation and use this to explain why this happens.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A.</a:t>
            </a:r>
            <a:endParaRPr lang="en-US" sz="2400" dirty="0" smtClean="0"/>
          </a:p>
          <a:p>
            <a:pPr lvl="1"/>
            <a:r>
              <a:rPr lang="en-US" sz="2400" dirty="0" smtClean="0"/>
              <a:t>They both have a </a:t>
            </a:r>
            <a:r>
              <a:rPr lang="en-US" sz="2400" b="1" dirty="0" smtClean="0"/>
              <a:t>half-full</a:t>
            </a:r>
            <a:r>
              <a:rPr lang="en-US" sz="2400" dirty="0" smtClean="0"/>
              <a:t> outer p subshell.</a:t>
            </a:r>
          </a:p>
          <a:p>
            <a:pPr lvl="1"/>
            <a:r>
              <a:rPr lang="en-US" sz="2400" dirty="0" smtClean="0"/>
              <a:t>Half full subshells seem to have greater stability </a:t>
            </a:r>
          </a:p>
          <a:p>
            <a:pPr lvl="1"/>
            <a:r>
              <a:rPr lang="en-US" sz="2400" dirty="0" smtClean="0"/>
              <a:t>So requires more energy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696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781405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77072"/>
            <a:ext cx="8781405" cy="2733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753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73048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132856"/>
            <a:ext cx="4118850" cy="426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39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1"/>
            <a:ext cx="8712968" cy="277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315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4670488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592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88640"/>
            <a:ext cx="6192688" cy="4439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400"/>
          <a:stretch/>
        </p:blipFill>
        <p:spPr bwMode="auto">
          <a:xfrm>
            <a:off x="293187" y="4725144"/>
            <a:ext cx="8676157" cy="1750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780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621006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12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6630379" cy="3605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471" y="3068960"/>
            <a:ext cx="4398316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401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49053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0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Trends in the Periodic Table</a:t>
            </a:r>
            <a:endParaRPr lang="en-GB" sz="3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052513"/>
            <a:ext cx="2962275" cy="5329237"/>
          </a:xfrm>
          <a:solidFill>
            <a:schemeClr val="accent1"/>
          </a:solidFill>
          <a:ln w="53975"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b="1" u="sng" dirty="0" smtClean="0"/>
              <a:t>Key </a:t>
            </a:r>
            <a:r>
              <a:rPr lang="en-US" b="1" u="sng" dirty="0" smtClean="0"/>
              <a:t>Words/Ideas:</a:t>
            </a:r>
            <a:endParaRPr lang="en-US" dirty="0" smtClean="0"/>
          </a:p>
          <a:p>
            <a:r>
              <a:rPr lang="en-US" dirty="0" err="1" smtClean="0"/>
              <a:t>Ionisation</a:t>
            </a:r>
            <a:r>
              <a:rPr lang="en-US" dirty="0" smtClean="0"/>
              <a:t> energy</a:t>
            </a:r>
          </a:p>
          <a:p>
            <a:r>
              <a:rPr lang="en-US" dirty="0" smtClean="0"/>
              <a:t>Nuclear Charge (NAF)</a:t>
            </a:r>
          </a:p>
          <a:p>
            <a:r>
              <a:rPr lang="en-US" dirty="0" smtClean="0"/>
              <a:t>Distance from nucleus</a:t>
            </a:r>
          </a:p>
          <a:p>
            <a:r>
              <a:rPr lang="en-US" dirty="0" smtClean="0"/>
              <a:t>Shielding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63938" y="1052513"/>
            <a:ext cx="5111750" cy="55448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rgbClr val="7030A0"/>
            </a:solidFill>
          </a:ln>
        </p:spPr>
        <p:txBody>
          <a:bodyPr wrap="square">
            <a:normAutofit/>
          </a:bodyPr>
          <a:lstStyle/>
          <a:p>
            <a:pPr>
              <a:defRPr/>
            </a:pPr>
            <a:r>
              <a:rPr lang="en-US" sz="2100" b="1" u="sng" dirty="0" smtClean="0"/>
              <a:t>Outcomes</a:t>
            </a:r>
            <a:r>
              <a:rPr lang="en-US" sz="2100" b="1" u="sng" dirty="0"/>
              <a:t>:</a:t>
            </a:r>
          </a:p>
          <a:p>
            <a:endParaRPr lang="en-US" sz="21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b="1" dirty="0"/>
              <a:t>U</a:t>
            </a:r>
            <a:r>
              <a:rPr lang="en-US" sz="2100" dirty="0" smtClean="0"/>
              <a:t>nderstand </a:t>
            </a:r>
            <a:r>
              <a:rPr lang="en-US" sz="2100" dirty="0" smtClean="0"/>
              <a:t>and </a:t>
            </a:r>
            <a:r>
              <a:rPr lang="en-US" sz="2100" dirty="0" smtClean="0"/>
              <a:t>describe &amp; explain </a:t>
            </a:r>
            <a:r>
              <a:rPr lang="en-US" sz="2100" dirty="0" smtClean="0"/>
              <a:t>the trends in the periodic </a:t>
            </a:r>
            <a:r>
              <a:rPr lang="en-US" sz="2100" dirty="0" smtClean="0"/>
              <a:t>table both down a group &amp; across a period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Explain trends in</a:t>
            </a:r>
            <a:r>
              <a:rPr lang="en-US" sz="2100" dirty="0"/>
              <a:t> </a:t>
            </a:r>
            <a:r>
              <a:rPr lang="en-GB" sz="2200" dirty="0" smtClean="0"/>
              <a:t>ionisation </a:t>
            </a:r>
            <a:r>
              <a:rPr lang="en-GB" sz="2200" dirty="0"/>
              <a:t>energy based on given </a:t>
            </a:r>
            <a:r>
              <a:rPr lang="en-GB" sz="2200" dirty="0" smtClean="0"/>
              <a:t>data for trends down a group &amp; across a period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Write equations to show ionisation energies</a:t>
            </a:r>
            <a:endParaRPr lang="en-GB" sz="2200" dirty="0"/>
          </a:p>
          <a:p>
            <a:endParaRPr lang="en-GB" sz="2100" b="1" dirty="0"/>
          </a:p>
        </p:txBody>
      </p:sp>
    </p:spTree>
    <p:extLst>
      <p:ext uri="{BB962C8B-B14F-4D97-AF65-F5344CB8AC3E}">
        <p14:creationId xmlns:p14="http://schemas.microsoft.com/office/powerpoint/2010/main" val="16058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778098"/>
          </a:xfrm>
        </p:spPr>
        <p:txBody>
          <a:bodyPr/>
          <a:lstStyle/>
          <a:p>
            <a:r>
              <a:rPr lang="en-US" b="1" u="sng" dirty="0" err="1" smtClean="0">
                <a:solidFill>
                  <a:schemeClr val="accent4">
                    <a:lumMod val="75000"/>
                  </a:schemeClr>
                </a:solidFill>
              </a:rPr>
              <a:t>Ionisation</a:t>
            </a:r>
            <a:r>
              <a:rPr lang="en-US" b="1" u="sng" dirty="0" smtClean="0">
                <a:solidFill>
                  <a:schemeClr val="accent4">
                    <a:lumMod val="75000"/>
                  </a:schemeClr>
                </a:solidFill>
              </a:rPr>
              <a:t> Energy</a:t>
            </a:r>
            <a:endParaRPr lang="en-GB" b="1" u="sng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</a:rPr>
              <a:t>(1</a:t>
            </a:r>
            <a:r>
              <a:rPr lang="en-GB" sz="2800" b="1" baseline="30000" dirty="0" smtClean="0">
                <a:solidFill>
                  <a:srgbClr val="7030A0"/>
                </a:solidFill>
              </a:rPr>
              <a:t>st</a:t>
            </a:r>
            <a:r>
              <a:rPr lang="en-GB" sz="2800" b="1" dirty="0" smtClean="0">
                <a:solidFill>
                  <a:srgbClr val="7030A0"/>
                </a:solidFill>
              </a:rPr>
              <a:t>) </a:t>
            </a:r>
            <a:r>
              <a:rPr lang="en-GB" sz="2800" b="1" dirty="0" smtClean="0">
                <a:solidFill>
                  <a:srgbClr val="7030A0"/>
                </a:solidFill>
              </a:rPr>
              <a:t>Ionisation </a:t>
            </a:r>
            <a:r>
              <a:rPr lang="en-GB" sz="2800" b="1" dirty="0">
                <a:solidFill>
                  <a:srgbClr val="7030A0"/>
                </a:solidFill>
              </a:rPr>
              <a:t>energy</a:t>
            </a:r>
            <a:r>
              <a:rPr lang="en-GB" sz="2800" dirty="0">
                <a:solidFill>
                  <a:srgbClr val="7030A0"/>
                </a:solidFill>
              </a:rPr>
              <a:t>: </a:t>
            </a:r>
            <a:r>
              <a:rPr lang="en-GB" sz="2800" dirty="0"/>
              <a:t>T</a:t>
            </a:r>
            <a:r>
              <a:rPr lang="en-GB" sz="2800" dirty="0" smtClean="0"/>
              <a:t>he </a:t>
            </a:r>
            <a:r>
              <a:rPr lang="en-GB" sz="2800" dirty="0"/>
              <a:t>amount of </a:t>
            </a:r>
            <a:r>
              <a:rPr lang="en-GB" sz="2800" dirty="0" smtClean="0"/>
              <a:t>energy required to remove 1 mole of electrons from 1 mole of </a:t>
            </a:r>
            <a:r>
              <a:rPr lang="en-GB" sz="2800" b="1" i="1" u="sng" dirty="0" smtClean="0">
                <a:solidFill>
                  <a:schemeClr val="accent4">
                    <a:lumMod val="75000"/>
                  </a:schemeClr>
                </a:solidFill>
              </a:rPr>
              <a:t>atoms</a:t>
            </a:r>
            <a:r>
              <a:rPr lang="en-GB" sz="2800" dirty="0" smtClean="0"/>
              <a:t> in their gaseous state</a:t>
            </a:r>
          </a:p>
          <a:p>
            <a:r>
              <a:rPr lang="en-GB" sz="2800" dirty="0" smtClean="0"/>
              <a:t>Can be written in equation form</a:t>
            </a:r>
          </a:p>
          <a:p>
            <a:pPr marL="0" indent="0" algn="ctr">
              <a:buNone/>
            </a:pPr>
            <a:r>
              <a:rPr lang="en-GB" sz="2800" b="1" dirty="0" smtClean="0">
                <a:solidFill>
                  <a:schemeClr val="accent4">
                    <a:lumMod val="75000"/>
                  </a:schemeClr>
                </a:solidFill>
              </a:rPr>
              <a:t>O</a:t>
            </a:r>
            <a:r>
              <a:rPr lang="en-GB" sz="2800" b="1" baseline="-25000" dirty="0" smtClean="0">
                <a:solidFill>
                  <a:schemeClr val="accent4">
                    <a:lumMod val="75000"/>
                  </a:schemeClr>
                </a:solidFill>
              </a:rPr>
              <a:t>(g) </a:t>
            </a:r>
            <a:r>
              <a:rPr lang="en-GB" sz="2800" b="1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 O+</a:t>
            </a:r>
            <a:r>
              <a:rPr lang="en-GB" sz="2800" b="1" baseline="-25000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(g) </a:t>
            </a:r>
            <a:r>
              <a:rPr lang="en-GB" sz="2800" b="1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+ e-</a:t>
            </a:r>
            <a:r>
              <a:rPr lang="en-GB" sz="28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b="1" dirty="0" smtClean="0">
                <a:solidFill>
                  <a:schemeClr val="accent4">
                    <a:lumMod val="75000"/>
                  </a:schemeClr>
                </a:solidFill>
              </a:rPr>
              <a:t>(2nd) 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Ionisation energy: </a:t>
            </a:r>
            <a:r>
              <a:rPr lang="en-GB" sz="2800" dirty="0"/>
              <a:t>The amount of energy required to remove 1 mole of electrons from </a:t>
            </a:r>
            <a:r>
              <a:rPr lang="en-GB" sz="2800" b="1" i="1" u="sng" dirty="0">
                <a:solidFill>
                  <a:schemeClr val="accent4">
                    <a:lumMod val="75000"/>
                  </a:schemeClr>
                </a:solidFill>
              </a:rPr>
              <a:t>1 </a:t>
            </a:r>
            <a:r>
              <a:rPr lang="en-GB" sz="2800" b="1" i="1" u="sng" dirty="0" smtClean="0">
                <a:solidFill>
                  <a:schemeClr val="accent4">
                    <a:lumMod val="75000"/>
                  </a:schemeClr>
                </a:solidFill>
              </a:rPr>
              <a:t>ions </a:t>
            </a:r>
            <a:r>
              <a:rPr lang="en-GB" sz="2800" dirty="0"/>
              <a:t>of atoms in their gaseous state </a:t>
            </a:r>
            <a:endParaRPr lang="en-GB" sz="2800" dirty="0" smtClean="0"/>
          </a:p>
          <a:p>
            <a:r>
              <a:rPr lang="en-GB" sz="2800" dirty="0"/>
              <a:t>Can be written in equation form</a:t>
            </a:r>
          </a:p>
          <a:p>
            <a:pPr marL="0" indent="0" algn="ctr">
              <a:buNone/>
            </a:pPr>
            <a:r>
              <a:rPr lang="en-GB" sz="2800" b="1" dirty="0" smtClean="0">
                <a:solidFill>
                  <a:schemeClr val="accent4">
                    <a:lumMod val="75000"/>
                  </a:schemeClr>
                </a:solidFill>
              </a:rPr>
              <a:t>O</a:t>
            </a:r>
            <a:r>
              <a:rPr lang="en-GB" sz="2800" b="1" baseline="30000" dirty="0" smtClean="0">
                <a:solidFill>
                  <a:schemeClr val="accent4">
                    <a:lumMod val="75000"/>
                  </a:schemeClr>
                </a:solidFill>
              </a:rPr>
              <a:t>+</a:t>
            </a:r>
            <a:r>
              <a:rPr lang="en-GB" sz="2800" b="1" baseline="-25000" dirty="0" smtClean="0">
                <a:solidFill>
                  <a:schemeClr val="accent4">
                    <a:lumMod val="75000"/>
                  </a:schemeClr>
                </a:solidFill>
              </a:rPr>
              <a:t>(</a:t>
            </a:r>
            <a:r>
              <a:rPr lang="en-GB" sz="2800" b="1" baseline="-25000" dirty="0">
                <a:solidFill>
                  <a:schemeClr val="accent4">
                    <a:lumMod val="75000"/>
                  </a:schemeClr>
                </a:solidFill>
              </a:rPr>
              <a:t>g) 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en-GB" sz="2800" b="1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O</a:t>
            </a:r>
            <a:r>
              <a:rPr lang="en-GB" sz="2800" b="1" baseline="30000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2+</a:t>
            </a:r>
            <a:r>
              <a:rPr lang="en-GB" sz="2800" b="1" baseline="-25000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(</a:t>
            </a:r>
            <a:r>
              <a:rPr lang="en-GB" sz="2800" b="1" baseline="-250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g) 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+ e-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pPr marL="0" indent="0">
              <a:buNone/>
            </a:pPr>
            <a:endParaRPr lang="en-GB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1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16632"/>
            <a:ext cx="8784976" cy="610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u="sng" dirty="0" smtClean="0">
                <a:solidFill>
                  <a:srgbClr val="7030A0"/>
                </a:solidFill>
              </a:rPr>
              <a:t>Factors Affecting Ionisation Energy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</a:rPr>
              <a:t>Then more tightly held the outer electrons, the </a:t>
            </a:r>
            <a:r>
              <a:rPr lang="en-US" sz="2200" b="1" dirty="0">
                <a:solidFill>
                  <a:prstClr val="black"/>
                </a:solidFill>
              </a:rPr>
              <a:t>higher</a:t>
            </a:r>
            <a:r>
              <a:rPr lang="en-US" sz="2200" dirty="0">
                <a:solidFill>
                  <a:prstClr val="black"/>
                </a:solidFill>
              </a:rPr>
              <a:t> the </a:t>
            </a:r>
            <a:r>
              <a:rPr lang="en-US" sz="2200" dirty="0" err="1">
                <a:solidFill>
                  <a:prstClr val="black"/>
                </a:solidFill>
              </a:rPr>
              <a:t>ionisation</a:t>
            </a:r>
            <a:r>
              <a:rPr lang="en-US" sz="2200" dirty="0">
                <a:solidFill>
                  <a:prstClr val="black"/>
                </a:solidFill>
              </a:rPr>
              <a:t> energy</a:t>
            </a:r>
          </a:p>
          <a:p>
            <a:endParaRPr lang="en-GB" sz="2400" b="1" dirty="0" smtClean="0">
              <a:solidFill>
                <a:srgbClr val="7030A0"/>
              </a:solidFill>
            </a:endParaRPr>
          </a:p>
          <a:p>
            <a:r>
              <a:rPr lang="en-GB" sz="2400" b="1" dirty="0" smtClean="0">
                <a:solidFill>
                  <a:srgbClr val="7030A0"/>
                </a:solidFill>
              </a:rPr>
              <a:t>Nuclear </a:t>
            </a:r>
            <a:r>
              <a:rPr lang="en-GB" sz="2400" b="1" dirty="0">
                <a:solidFill>
                  <a:srgbClr val="7030A0"/>
                </a:solidFill>
              </a:rPr>
              <a:t>charge</a:t>
            </a:r>
            <a:r>
              <a:rPr lang="en-GB" sz="2400" dirty="0"/>
              <a:t>: the attractive force between the positive protons in the nucleus and the negative electrons in the energy levels. The more protons, the greater the nuclear charge.</a:t>
            </a:r>
          </a:p>
          <a:p>
            <a:endParaRPr lang="en-GB" sz="2400" dirty="0"/>
          </a:p>
          <a:p>
            <a:r>
              <a:rPr lang="en-GB" sz="2400" b="1" dirty="0">
                <a:solidFill>
                  <a:srgbClr val="7030A0"/>
                </a:solidFill>
              </a:rPr>
              <a:t>Shielding</a:t>
            </a:r>
            <a:r>
              <a:rPr lang="en-GB" sz="2400" dirty="0"/>
              <a:t>: Inner electrons tend to shield the outer electrons from the attractive force of the nucleus. The more energy levels between the outer electrons and the nucleus, the more shielding.</a:t>
            </a:r>
          </a:p>
          <a:p>
            <a:endParaRPr lang="en-GB" sz="2400" dirty="0"/>
          </a:p>
          <a:p>
            <a:r>
              <a:rPr lang="en-GB" sz="2400" b="1" dirty="0">
                <a:solidFill>
                  <a:schemeClr val="accent4">
                    <a:lumMod val="75000"/>
                  </a:schemeClr>
                </a:solidFill>
              </a:rPr>
              <a:t>Distance from the Nucleus</a:t>
            </a:r>
            <a:r>
              <a:rPr lang="en-GB" sz="2400" dirty="0"/>
              <a:t>: The further away the electron being removed is from the nucleus, the weaker the attraction between the negatively charged electron and the positively charged nucleus is.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150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91264" cy="778098"/>
          </a:xfrm>
        </p:spPr>
        <p:txBody>
          <a:bodyPr/>
          <a:lstStyle/>
          <a:p>
            <a:r>
              <a:rPr lang="en-US" b="1" u="sng" dirty="0" err="1" smtClean="0"/>
              <a:t>Ionisation</a:t>
            </a:r>
            <a:r>
              <a:rPr lang="en-US" b="1" u="sng" dirty="0" smtClean="0"/>
              <a:t> </a:t>
            </a:r>
            <a:r>
              <a:rPr lang="en-US" b="1" u="sng" dirty="0" smtClean="0"/>
              <a:t>Energy </a:t>
            </a:r>
            <a:r>
              <a:rPr lang="en-US" b="1" u="sng" dirty="0" smtClean="0"/>
              <a:t>&amp; </a:t>
            </a:r>
            <a:r>
              <a:rPr lang="en-US" b="1" u="sng" dirty="0" smtClean="0"/>
              <a:t>Periods</a:t>
            </a:r>
            <a:r>
              <a:rPr lang="en-US" b="1" u="sng" dirty="0" smtClean="0"/>
              <a:t>: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A</a:t>
            </a:r>
            <a:r>
              <a:rPr lang="en-US" b="1" i="1" dirty="0" smtClean="0">
                <a:solidFill>
                  <a:srgbClr val="7030A0"/>
                </a:solidFill>
              </a:rPr>
              <a:t>cross </a:t>
            </a:r>
            <a:r>
              <a:rPr lang="en-US" b="1" i="1" dirty="0" smtClean="0">
                <a:solidFill>
                  <a:srgbClr val="7030A0"/>
                </a:solidFill>
              </a:rPr>
              <a:t>a period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00808"/>
            <a:ext cx="8352928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11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91264" cy="778098"/>
          </a:xfrm>
        </p:spPr>
        <p:txBody>
          <a:bodyPr/>
          <a:lstStyle/>
          <a:p>
            <a:r>
              <a:rPr lang="en-US" b="1" u="sng" dirty="0" smtClean="0"/>
              <a:t>Across Periods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5100" b="1" u="sng" dirty="0" smtClean="0">
                <a:solidFill>
                  <a:srgbClr val="7030A0"/>
                </a:solidFill>
              </a:rPr>
              <a:t>Ionisation energy increases across a </a:t>
            </a:r>
            <a:r>
              <a:rPr lang="en-US" sz="5100" b="1" u="sng" dirty="0" smtClean="0">
                <a:solidFill>
                  <a:srgbClr val="7030A0"/>
                </a:solidFill>
              </a:rPr>
              <a:t>period</a:t>
            </a:r>
          </a:p>
          <a:p>
            <a:pPr marL="0" indent="0" algn="ctr">
              <a:buNone/>
            </a:pPr>
            <a:endParaRPr lang="en-US" sz="5100" b="1" u="sng" dirty="0" smtClean="0">
              <a:solidFill>
                <a:srgbClr val="7030A0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400" dirty="0"/>
              <a:t>It becomes harder to remove an </a:t>
            </a:r>
            <a:r>
              <a:rPr lang="en-US" sz="3400" dirty="0" smtClean="0"/>
              <a:t>electron</a:t>
            </a:r>
          </a:p>
          <a:p>
            <a:pPr marL="0" lvl="1" indent="0">
              <a:buNone/>
            </a:pPr>
            <a:endParaRPr lang="en-GB" sz="3400" dirty="0"/>
          </a:p>
          <a:p>
            <a:r>
              <a:rPr lang="en-US" sz="3400" dirty="0" smtClean="0"/>
              <a:t>This is because</a:t>
            </a:r>
            <a:r>
              <a:rPr lang="en-US" sz="3400" dirty="0" smtClean="0"/>
              <a:t>:</a:t>
            </a:r>
          </a:p>
          <a:p>
            <a:pPr marL="0" indent="0">
              <a:buNone/>
            </a:pPr>
            <a:endParaRPr lang="en-US" sz="3400" dirty="0" smtClean="0"/>
          </a:p>
          <a:p>
            <a:pPr>
              <a:buFont typeface="Wingdings" pitchFamily="2" charset="2"/>
              <a:buChar char="q"/>
            </a:pPr>
            <a:r>
              <a:rPr lang="en-US" sz="3400" b="1" u="sng" dirty="0" smtClean="0">
                <a:solidFill>
                  <a:schemeClr val="accent4">
                    <a:lumMod val="75000"/>
                  </a:schemeClr>
                </a:solidFill>
              </a:rPr>
              <a:t>Increasing positive nuclear charge across the </a:t>
            </a:r>
            <a:r>
              <a:rPr lang="en-US" sz="3400" b="1" u="sng" dirty="0" smtClean="0">
                <a:solidFill>
                  <a:schemeClr val="accent4">
                    <a:lumMod val="75000"/>
                  </a:schemeClr>
                </a:solidFill>
              </a:rPr>
              <a:t>period: </a:t>
            </a:r>
            <a:r>
              <a:rPr lang="en-US" sz="3400" dirty="0" smtClean="0"/>
              <a:t>Without </a:t>
            </a:r>
            <a:r>
              <a:rPr lang="en-US" sz="3400" dirty="0" smtClean="0"/>
              <a:t>the addition of extra electron shells to screen the outer </a:t>
            </a:r>
            <a:r>
              <a:rPr lang="en-US" sz="3400" dirty="0" smtClean="0"/>
              <a:t>electrons. Electrons are added to the same area in space so there is a stronger attraction between them and the positive protons as you go across a period.</a:t>
            </a:r>
          </a:p>
          <a:p>
            <a:pPr lvl="1">
              <a:buFont typeface="Courier New" pitchFamily="49" charset="0"/>
              <a:buChar char="o"/>
            </a:pPr>
            <a:endParaRPr lang="en-US" sz="3400" dirty="0" smtClean="0"/>
          </a:p>
          <a:p>
            <a:pPr>
              <a:buFont typeface="Wingdings" pitchFamily="2" charset="2"/>
              <a:buChar char="q"/>
            </a:pPr>
            <a:r>
              <a:rPr lang="en-US" sz="3400" b="1" u="sng" dirty="0" smtClean="0">
                <a:solidFill>
                  <a:schemeClr val="accent4">
                    <a:lumMod val="75000"/>
                  </a:schemeClr>
                </a:solidFill>
              </a:rPr>
              <a:t>The atomic radius gets </a:t>
            </a:r>
            <a:r>
              <a:rPr lang="en-US" sz="3400" b="1" u="sng" dirty="0" smtClean="0">
                <a:solidFill>
                  <a:schemeClr val="accent4">
                    <a:lumMod val="75000"/>
                  </a:schemeClr>
                </a:solidFill>
              </a:rPr>
              <a:t>smaller: </a:t>
            </a:r>
            <a:r>
              <a:rPr lang="en-US" sz="3400" dirty="0" smtClean="0"/>
              <a:t>S</a:t>
            </a:r>
            <a:r>
              <a:rPr lang="en-US" sz="3400" dirty="0" smtClean="0"/>
              <a:t>o </a:t>
            </a:r>
            <a:r>
              <a:rPr lang="en-US" sz="3400" dirty="0" smtClean="0"/>
              <a:t>electrons </a:t>
            </a:r>
            <a:r>
              <a:rPr lang="en-US" sz="3400" dirty="0" smtClean="0"/>
              <a:t>are </a:t>
            </a:r>
            <a:r>
              <a:rPr lang="en-US" sz="3400" dirty="0" smtClean="0"/>
              <a:t>closer to the nucleus and held </a:t>
            </a:r>
            <a:r>
              <a:rPr lang="en-US" sz="3400" dirty="0" smtClean="0"/>
              <a:t>more firmly – so it requires more energy to make </a:t>
            </a:r>
            <a:r>
              <a:rPr lang="en-US" sz="3400" dirty="0" err="1" smtClean="0"/>
              <a:t>ionisation</a:t>
            </a:r>
            <a:r>
              <a:rPr lang="en-US" sz="3400" dirty="0" smtClean="0"/>
              <a:t> </a:t>
            </a:r>
            <a:r>
              <a:rPr lang="en-US" sz="3400" dirty="0" smtClean="0"/>
              <a:t>happen</a:t>
            </a:r>
          </a:p>
          <a:p>
            <a:pPr marL="0" indent="0">
              <a:buNone/>
            </a:pPr>
            <a:endParaRPr lang="en-US" sz="3400" dirty="0" smtClean="0"/>
          </a:p>
          <a:p>
            <a:pPr>
              <a:buFont typeface="Wingdings" pitchFamily="2" charset="2"/>
              <a:buChar char="q"/>
            </a:pPr>
            <a:r>
              <a:rPr lang="en-US" sz="3400" b="1" u="sng" dirty="0" smtClean="0">
                <a:solidFill>
                  <a:schemeClr val="accent4">
                    <a:lumMod val="75000"/>
                  </a:schemeClr>
                </a:solidFill>
              </a:rPr>
              <a:t>The end of each period is marked by the high ionisation energy of a noble gas </a:t>
            </a:r>
            <a:r>
              <a:rPr lang="en-US" sz="3400" dirty="0" smtClean="0"/>
              <a:t>– this is a result of a stable electronic structure &amp; indicates their unreactive natures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789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688632"/>
          </a:xfrm>
        </p:spPr>
        <p:txBody>
          <a:bodyPr/>
          <a:lstStyle/>
          <a:p>
            <a:endParaRPr lang="en-US" dirty="0"/>
          </a:p>
          <a:p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00" t="9638" r="28498" b="21313"/>
          <a:stretch/>
        </p:blipFill>
        <p:spPr bwMode="auto">
          <a:xfrm>
            <a:off x="899592" y="1988840"/>
            <a:ext cx="7200800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260647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Ionisation Energy Across Period 2</a:t>
            </a:r>
          </a:p>
          <a:p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Ionisation Energy Across Period 3</a:t>
            </a:r>
            <a:endParaRPr lang="en-GB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51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20680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>
                <a:solidFill>
                  <a:srgbClr val="0070C0"/>
                </a:solidFill>
              </a:rPr>
              <a:t>Now Try…..</a:t>
            </a:r>
            <a:endParaRPr lang="en-US" b="1" u="sng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First </a:t>
            </a:r>
            <a:r>
              <a:rPr lang="en-US" dirty="0">
                <a:solidFill>
                  <a:srgbClr val="0070C0"/>
                </a:solidFill>
              </a:rPr>
              <a:t>ionisation energies do not increase smoothly across a </a:t>
            </a:r>
            <a:r>
              <a:rPr lang="en-US" dirty="0" smtClean="0">
                <a:solidFill>
                  <a:srgbClr val="0070C0"/>
                </a:solidFill>
              </a:rPr>
              <a:t>period. Using </a:t>
            </a:r>
            <a:r>
              <a:rPr lang="en-US" dirty="0" err="1" smtClean="0">
                <a:solidFill>
                  <a:srgbClr val="0070C0"/>
                </a:solidFill>
              </a:rPr>
              <a:t>spdf</a:t>
            </a:r>
            <a:r>
              <a:rPr lang="en-US" dirty="0" smtClean="0">
                <a:solidFill>
                  <a:srgbClr val="0070C0"/>
                </a:solidFill>
              </a:rPr>
              <a:t> notation explain:</a:t>
            </a:r>
            <a:endParaRPr lang="en-US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is the first </a:t>
            </a:r>
            <a:r>
              <a:rPr lang="en-US" dirty="0" smtClean="0"/>
              <a:t>ionisation energy of Be is larger than </a:t>
            </a:r>
            <a:r>
              <a:rPr lang="en-US" dirty="0" smtClean="0"/>
              <a:t>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Mg </a:t>
            </a:r>
            <a:r>
              <a:rPr lang="en-US" dirty="0" smtClean="0"/>
              <a:t>has a larger first ionisation energy than Al – why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3200" dirty="0" smtClean="0"/>
              <a:t>For </a:t>
            </a:r>
            <a:r>
              <a:rPr lang="en-US" sz="3200" dirty="0"/>
              <a:t>Be or Mg, an electron must be removed from a </a:t>
            </a:r>
            <a:r>
              <a:rPr lang="en-US" sz="3200" dirty="0" smtClean="0"/>
              <a:t>full s-shell.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dirty="0" smtClean="0"/>
              <a:t>Full </a:t>
            </a:r>
            <a:r>
              <a:rPr lang="en-US" sz="3200" dirty="0"/>
              <a:t>subshells are particularly stable – so it requires more energy than removing a single p electron from B or Al</a:t>
            </a:r>
            <a:endParaRPr lang="en-GB" sz="3200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319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91264" cy="778098"/>
          </a:xfrm>
        </p:spPr>
        <p:txBody>
          <a:bodyPr/>
          <a:lstStyle/>
          <a:p>
            <a:r>
              <a:rPr lang="en-US" b="1" u="sng" dirty="0" err="1" smtClean="0"/>
              <a:t>Ionisation</a:t>
            </a:r>
            <a:r>
              <a:rPr lang="en-US" b="1" u="sng" dirty="0" smtClean="0"/>
              <a:t> </a:t>
            </a:r>
            <a:r>
              <a:rPr lang="en-US" b="1" u="sng" dirty="0" smtClean="0"/>
              <a:t>Energy </a:t>
            </a:r>
            <a:r>
              <a:rPr lang="en-US" b="1" u="sng" dirty="0" smtClean="0"/>
              <a:t>&amp; </a:t>
            </a:r>
            <a:r>
              <a:rPr lang="en-US" b="1" u="sng" dirty="0" smtClean="0"/>
              <a:t>Groups: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7030A0"/>
                </a:solidFill>
              </a:rPr>
              <a:t>Down A Group</a:t>
            </a:r>
            <a:endParaRPr lang="en-US" b="1" i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17" y="1700808"/>
            <a:ext cx="6799765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18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1957</TotalTime>
  <Words>667</Words>
  <Application>Microsoft Office PowerPoint</Application>
  <PresentationFormat>On-screen Show (4:3)</PresentationFormat>
  <Paragraphs>97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AS Chemistry</vt:lpstr>
      <vt:lpstr>Trends in the Periodic Table</vt:lpstr>
      <vt:lpstr>Ionisation Energy</vt:lpstr>
      <vt:lpstr>PowerPoint Presentation</vt:lpstr>
      <vt:lpstr>Ionisation Energy &amp; Periods:</vt:lpstr>
      <vt:lpstr>Across Periods</vt:lpstr>
      <vt:lpstr>PowerPoint Presentation</vt:lpstr>
      <vt:lpstr>PowerPoint Presentation</vt:lpstr>
      <vt:lpstr>Ionisation Energy &amp; Groups:</vt:lpstr>
      <vt:lpstr>Down Groups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Atomic Structure &amp; the periodic table</dc:title>
  <dc:creator>Tahnia Hafeez</dc:creator>
  <cp:lastModifiedBy>Sci1</cp:lastModifiedBy>
  <cp:revision>74</cp:revision>
  <dcterms:created xsi:type="dcterms:W3CDTF">2012-11-18T03:48:33Z</dcterms:created>
  <dcterms:modified xsi:type="dcterms:W3CDTF">2013-09-23T21:54:35Z</dcterms:modified>
</cp:coreProperties>
</file>