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6" r:id="rId2"/>
    <p:sldId id="275" r:id="rId3"/>
    <p:sldId id="276" r:id="rId4"/>
    <p:sldId id="277" r:id="rId5"/>
    <p:sldId id="327" r:id="rId6"/>
    <p:sldId id="280" r:id="rId7"/>
    <p:sldId id="279" r:id="rId8"/>
    <p:sldId id="281" r:id="rId9"/>
    <p:sldId id="287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8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877E2-407C-4AA4-A4D8-0E101C245140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1ED1D-9DCE-4D20-ADBE-7BE5E0F0908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6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950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12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34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3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91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4224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0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2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917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683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ED593-52AF-4AC7-B994-5CB7A5A31389}" type="datetimeFigureOut">
              <a:rPr lang="en-GB" smtClean="0"/>
              <a:pPr/>
              <a:t>18/09/2013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DEF00-8E90-46DE-886B-5F6063E93E5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86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 Chemistry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Lesson 3 (19/09/2013)</a:t>
            </a:r>
          </a:p>
          <a:p>
            <a:r>
              <a:rPr lang="en-GB" dirty="0" err="1" smtClean="0"/>
              <a:t>s,p,d,f</a:t>
            </a:r>
            <a:r>
              <a:rPr lang="en-GB" dirty="0" smtClean="0"/>
              <a:t> notation continued</a:t>
            </a:r>
          </a:p>
          <a:p>
            <a:r>
              <a:rPr lang="en-GB" dirty="0" smtClean="0"/>
              <a:t>Writing electronic configuration using </a:t>
            </a:r>
            <a:r>
              <a:rPr lang="en-GB" dirty="0" err="1" smtClean="0"/>
              <a:t>s,p,d,f</a:t>
            </a:r>
            <a:r>
              <a:rPr lang="en-GB" smtClean="0"/>
              <a:t> notation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141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Blocks</a:t>
            </a:r>
            <a:endParaRPr lang="en-GB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71985"/>
              </p:ext>
            </p:extLst>
          </p:nvPr>
        </p:nvGraphicFramePr>
        <p:xfrm>
          <a:off x="323528" y="1484784"/>
          <a:ext cx="8568630" cy="36673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5862"/>
                <a:gridCol w="2376264"/>
                <a:gridCol w="4536504"/>
              </a:tblGrid>
              <a:tr h="431703">
                <a:tc>
                  <a:txBody>
                    <a:bodyPr/>
                    <a:lstStyle/>
                    <a:p>
                      <a:pPr algn="ctr"/>
                      <a:r>
                        <a:rPr lang="en-US" sz="25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Block</a:t>
                      </a:r>
                      <a:endParaRPr lang="en-GB" sz="25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Groups</a:t>
                      </a:r>
                      <a:endParaRPr lang="en-GB" sz="25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u="sng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Subshell:</a:t>
                      </a:r>
                      <a:endParaRPr lang="en-GB" sz="2500" b="1" u="sng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44025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s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1 + 2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Outer electrons in </a:t>
                      </a:r>
                      <a:r>
                        <a:rPr lang="en-US" sz="2500" b="1" dirty="0" smtClean="0"/>
                        <a:t>s</a:t>
                      </a:r>
                      <a:r>
                        <a:rPr lang="en-US" sz="2500" dirty="0" smtClean="0"/>
                        <a:t> subshells</a:t>
                      </a:r>
                      <a:endParaRPr lang="en-GB" sz="2500" dirty="0"/>
                    </a:p>
                  </a:txBody>
                  <a:tcPr/>
                </a:tc>
              </a:tr>
              <a:tr h="744025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p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3+4+5+6+7+0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Outer electrons in </a:t>
                      </a:r>
                      <a:r>
                        <a:rPr lang="en-US" sz="2500" b="1" dirty="0" smtClean="0"/>
                        <a:t>p</a:t>
                      </a:r>
                      <a:r>
                        <a:rPr lang="en-US" sz="2500" dirty="0" smtClean="0"/>
                        <a:t> subshells</a:t>
                      </a:r>
                      <a:endParaRPr lang="en-GB" sz="2500" dirty="0"/>
                    </a:p>
                  </a:txBody>
                  <a:tcPr/>
                </a:tc>
              </a:tr>
              <a:tr h="744025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d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Transitional metals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Outer electrons in </a:t>
                      </a:r>
                      <a:r>
                        <a:rPr lang="en-US" sz="2500" b="1" dirty="0" smtClean="0"/>
                        <a:t>d </a:t>
                      </a:r>
                      <a:r>
                        <a:rPr lang="en-US" sz="2500" dirty="0" smtClean="0"/>
                        <a:t>subshells</a:t>
                      </a:r>
                      <a:endParaRPr lang="en-GB" sz="2500" dirty="0" smtClean="0"/>
                    </a:p>
                    <a:p>
                      <a:endParaRPr lang="en-GB" sz="2500" dirty="0"/>
                    </a:p>
                  </a:txBody>
                  <a:tcPr/>
                </a:tc>
              </a:tr>
              <a:tr h="744025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f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Lanthanides +</a:t>
                      </a:r>
                      <a:r>
                        <a:rPr lang="en-US" sz="2500" baseline="0" dirty="0" smtClean="0"/>
                        <a:t> actinides</a:t>
                      </a:r>
                      <a:endParaRPr lang="en-GB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smtClean="0"/>
                        <a:t>Outer electrons in </a:t>
                      </a:r>
                      <a:r>
                        <a:rPr lang="en-US" sz="2500" b="1" dirty="0" smtClean="0"/>
                        <a:t>f </a:t>
                      </a:r>
                      <a:r>
                        <a:rPr lang="en-US" sz="2500" dirty="0" smtClean="0"/>
                        <a:t>subshells</a:t>
                      </a:r>
                      <a:endParaRPr lang="en-GB" sz="2500" dirty="0" smtClean="0"/>
                    </a:p>
                    <a:p>
                      <a:endParaRPr lang="en-GB" sz="2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98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4905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Orbitals &amp; shells</a:t>
            </a:r>
            <a:endParaRPr lang="en-GB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52513"/>
            <a:ext cx="2962275" cy="5329237"/>
          </a:xfrm>
          <a:solidFill>
            <a:schemeClr val="accent1"/>
          </a:solidFill>
          <a:ln w="53975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b="1" u="sng" dirty="0" smtClean="0"/>
              <a:t>Key Words:</a:t>
            </a:r>
            <a:endParaRPr lang="en-US" dirty="0" smtClean="0"/>
          </a:p>
          <a:p>
            <a:r>
              <a:rPr lang="en-US" dirty="0" smtClean="0"/>
              <a:t>Electron spin</a:t>
            </a:r>
          </a:p>
          <a:p>
            <a:r>
              <a:rPr lang="en-US" dirty="0" smtClean="0"/>
              <a:t>Electronic configuration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52992" y="1052513"/>
            <a:ext cx="5111750" cy="14311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rgbClr val="7030A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100" b="1" u="sng" dirty="0"/>
              <a:t>Objectives:</a:t>
            </a:r>
          </a:p>
          <a:p>
            <a:pPr>
              <a:defRPr/>
            </a:pPr>
            <a:endParaRPr lang="en-US" sz="2100" dirty="0"/>
          </a:p>
          <a:p>
            <a:r>
              <a:rPr lang="en-US" sz="2400" dirty="0" smtClean="0"/>
              <a:t>Electrons spins &amp; filling orbitals</a:t>
            </a:r>
            <a:endParaRPr lang="en-US" sz="2400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558609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/>
          <a:lstStyle/>
          <a:p>
            <a:r>
              <a:rPr lang="en-US" b="1" u="sng" dirty="0" smtClean="0"/>
              <a:t>Using ‘</a:t>
            </a:r>
            <a:r>
              <a:rPr lang="en-US" b="1" u="sng" dirty="0" err="1" smtClean="0"/>
              <a:t>boxes’:Electron</a:t>
            </a:r>
            <a:r>
              <a:rPr lang="en-US" b="1" u="sng" dirty="0" smtClean="0"/>
              <a:t> Spin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496944" cy="5256584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Electron Spin: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the rotation of electrons clockwise or anticlockwise creating a magnetic field</a:t>
            </a:r>
          </a:p>
          <a:p>
            <a:endParaRPr lang="en-US" b="1" dirty="0"/>
          </a:p>
          <a:p>
            <a:r>
              <a:rPr lang="en-US" dirty="0" smtClean="0"/>
              <a:t>An electron can spin either clockwise or anticlockwise – and because it is moving, it creates a magnetic field</a:t>
            </a:r>
          </a:p>
          <a:p>
            <a:endParaRPr lang="en-US" dirty="0"/>
          </a:p>
          <a:p>
            <a:r>
              <a:rPr lang="en-US" dirty="0" smtClean="0"/>
              <a:t>This can be represented by using a small arrow </a:t>
            </a:r>
          </a:p>
          <a:p>
            <a:pPr marL="0" indent="0">
              <a:buNone/>
            </a:pPr>
            <a:r>
              <a:rPr lang="en-US" dirty="0" smtClean="0"/>
              <a:t>(  ) or ( ) – so showing spins in opposite directions</a:t>
            </a:r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39552" y="5733256"/>
            <a:ext cx="0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1475656" y="5733256"/>
            <a:ext cx="0" cy="2964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244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336704"/>
          </a:xfrm>
        </p:spPr>
        <p:txBody>
          <a:bodyPr/>
          <a:lstStyle/>
          <a:p>
            <a:r>
              <a:rPr lang="en-US" dirty="0" smtClean="0"/>
              <a:t>2 electrons in the same orbital </a:t>
            </a:r>
            <a:r>
              <a:rPr lang="en-US" i="1" dirty="0" smtClean="0"/>
              <a:t>cannot</a:t>
            </a:r>
            <a:r>
              <a:rPr lang="en-US" dirty="0" smtClean="0"/>
              <a:t> have the same spin</a:t>
            </a:r>
          </a:p>
          <a:p>
            <a:endParaRPr lang="en-US" dirty="0"/>
          </a:p>
          <a:p>
            <a:r>
              <a:rPr lang="en-US" dirty="0" smtClean="0"/>
              <a:t>This means each orbital can have a maximum of </a:t>
            </a:r>
            <a:r>
              <a:rPr lang="en-US" b="1" dirty="0" smtClean="0"/>
              <a:t>2 electrons</a:t>
            </a:r>
            <a:r>
              <a:rPr lang="en-US" dirty="0" smtClean="0"/>
              <a:t>, having </a:t>
            </a:r>
            <a:r>
              <a:rPr lang="en-US" b="1" dirty="0" smtClean="0"/>
              <a:t>opposite spins</a:t>
            </a:r>
          </a:p>
          <a:p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41" t="39523" r="1324" b="12867"/>
          <a:stretch/>
        </p:blipFill>
        <p:spPr bwMode="auto">
          <a:xfrm>
            <a:off x="467544" y="3098668"/>
            <a:ext cx="8339572" cy="3599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402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562074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Using </a:t>
            </a:r>
            <a:r>
              <a:rPr lang="en-US" b="1" u="sng" dirty="0" err="1" smtClean="0"/>
              <a:t>s,p,d,f</a:t>
            </a:r>
            <a:r>
              <a:rPr lang="en-US" b="1" u="sng" dirty="0" smtClean="0"/>
              <a:t> notation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568952" cy="5472608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Electronic configuration: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the arrangement of electrons in an atom in their subshells and </a:t>
            </a:r>
            <a:r>
              <a:rPr lang="en-US" dirty="0" smtClean="0"/>
              <a:t>orbitals</a:t>
            </a:r>
          </a:p>
          <a:p>
            <a:r>
              <a:rPr lang="en-US" sz="2800" dirty="0" smtClean="0"/>
              <a:t>Easy if you follow a few simple rules: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Lowest energy sub-shells are filled 1</a:t>
            </a:r>
            <a:r>
              <a:rPr lang="en-US" sz="2800" baseline="30000" dirty="0" smtClean="0"/>
              <a:t>st</a:t>
            </a:r>
          </a:p>
          <a:p>
            <a:pPr marL="0" indent="0">
              <a:buNone/>
            </a:pPr>
            <a:r>
              <a:rPr lang="en-US" sz="2800" dirty="0" smtClean="0"/>
              <a:t>(Use h</a:t>
            </a:r>
            <a:r>
              <a:rPr lang="en-US" sz="2800" dirty="0" smtClean="0"/>
              <a:t>elp sheet-</a:t>
            </a:r>
            <a:r>
              <a:rPr lang="en-US" sz="2800" dirty="0" err="1" smtClean="0"/>
              <a:t>Hunds</a:t>
            </a:r>
            <a:r>
              <a:rPr lang="en-US" sz="2800" dirty="0" smtClean="0"/>
              <a:t> Rule)</a:t>
            </a:r>
          </a:p>
          <a:p>
            <a:pPr marL="0" indent="0">
              <a:buNone/>
            </a:pPr>
            <a:r>
              <a:rPr lang="en-US" sz="2800" b="1" dirty="0" smtClean="0"/>
              <a:t>s then p then d then f</a:t>
            </a:r>
          </a:p>
          <a:p>
            <a:pPr marL="0" indent="0">
              <a:buNone/>
            </a:pPr>
            <a:r>
              <a:rPr lang="en-US" sz="2800" dirty="0" smtClean="0"/>
              <a:t>2. You cannot start to fill a new sub-shell until the sub-shell before it holds the max number of electrons it can</a:t>
            </a:r>
          </a:p>
          <a:p>
            <a:pPr marL="0" indent="0">
              <a:buNone/>
            </a:pPr>
            <a:r>
              <a:rPr lang="en-US" sz="2800" dirty="0" smtClean="0"/>
              <a:t>3. Each orbital within the sub shell fills singly before doubling up on electrons</a:t>
            </a:r>
          </a:p>
          <a:p>
            <a:pPr marL="0" indent="0">
              <a:buNone/>
            </a:pPr>
            <a:r>
              <a:rPr lang="en-US" sz="2800" dirty="0" err="1" smtClean="0"/>
              <a:t>Eg</a:t>
            </a:r>
            <a:r>
              <a:rPr lang="en-US" sz="2800" dirty="0" smtClean="0"/>
              <a:t>/ Nitrogen / Oxygen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960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Hund’s</a:t>
            </a:r>
            <a:r>
              <a:rPr lang="en-US" b="1" dirty="0" smtClean="0"/>
              <a:t> Rule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9" t="37309" r="11990" b="50064"/>
          <a:stretch/>
        </p:blipFill>
        <p:spPr bwMode="auto">
          <a:xfrm>
            <a:off x="55984" y="1412776"/>
            <a:ext cx="9088016" cy="1231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4" t="10570" r="15037" b="10846"/>
          <a:stretch/>
        </p:blipFill>
        <p:spPr bwMode="auto">
          <a:xfrm>
            <a:off x="2267744" y="2852936"/>
            <a:ext cx="4101353" cy="383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1730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Note:</a:t>
            </a:r>
            <a:r>
              <a:rPr lang="en-US" dirty="0" smtClean="0"/>
              <a:t> the empty p orbitals are shown. </a:t>
            </a:r>
          </a:p>
          <a:p>
            <a:r>
              <a:rPr lang="en-US" dirty="0" smtClean="0"/>
              <a:t>It doesn’t matter which 2p orbital is filled first as they all have the same energy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2804"/>
            <a:ext cx="5503962" cy="3170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3722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Writing electronic </a:t>
            </a:r>
            <a:r>
              <a:rPr lang="en-US" b="1" u="sng" dirty="0" smtClean="0"/>
              <a:t>configurations for ions: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 ion: you simply add or subtract the right number of electrons from the outer shell</a:t>
            </a:r>
          </a:p>
          <a:p>
            <a:endParaRPr lang="en-US" dirty="0"/>
          </a:p>
          <a:p>
            <a:r>
              <a:rPr lang="en-US" dirty="0" smtClean="0"/>
              <a:t>Remember </a:t>
            </a:r>
            <a:r>
              <a:rPr lang="en-US" dirty="0" err="1" smtClean="0"/>
              <a:t>Hund’s</a:t>
            </a:r>
            <a:r>
              <a:rPr lang="en-US" dirty="0" smtClean="0"/>
              <a:t> Rule when removing electrons: one electron comes out of each completely filled orbital in the outer shell </a:t>
            </a:r>
            <a:r>
              <a:rPr lang="en-US" b="1" dirty="0" smtClean="0"/>
              <a:t>before</a:t>
            </a:r>
            <a:r>
              <a:rPr lang="en-US" dirty="0" smtClean="0"/>
              <a:t> any unpaired electrons and removed.</a:t>
            </a:r>
          </a:p>
          <a:p>
            <a:r>
              <a:rPr lang="en-US" dirty="0" err="1" smtClean="0"/>
              <a:t>E.g</a:t>
            </a:r>
            <a:r>
              <a:rPr lang="en-US" dirty="0" smtClean="0"/>
              <a:t>: O</a:t>
            </a:r>
            <a:r>
              <a:rPr lang="en-US" baseline="30000" dirty="0" smtClean="0"/>
              <a:t>2-</a:t>
            </a:r>
            <a:r>
              <a:rPr lang="en-US" dirty="0" smtClean="0"/>
              <a:t> is: 1s</a:t>
            </a:r>
            <a:r>
              <a:rPr lang="en-US" baseline="30000" dirty="0" smtClean="0"/>
              <a:t>2</a:t>
            </a:r>
            <a:r>
              <a:rPr lang="en-US" dirty="0" smtClean="0"/>
              <a:t>2s</a:t>
            </a:r>
            <a:r>
              <a:rPr lang="en-US" baseline="30000" dirty="0" smtClean="0"/>
              <a:t>2</a:t>
            </a:r>
            <a:r>
              <a:rPr lang="en-US" dirty="0" smtClean="0"/>
              <a:t>2p</a:t>
            </a:r>
            <a:r>
              <a:rPr lang="en-US" baseline="30000" dirty="0" smtClean="0"/>
              <a:t>6</a:t>
            </a:r>
            <a:endParaRPr lang="en-GB" baseline="30000" dirty="0"/>
          </a:p>
        </p:txBody>
      </p:sp>
    </p:spTree>
    <p:extLst>
      <p:ext uri="{BB962C8B-B14F-4D97-AF65-F5344CB8AC3E}">
        <p14:creationId xmlns:p14="http://schemas.microsoft.com/office/powerpoint/2010/main" val="3211417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192688"/>
          </a:xfrm>
        </p:spPr>
        <p:txBody>
          <a:bodyPr/>
          <a:lstStyle/>
          <a:p>
            <a:r>
              <a:rPr lang="en-US" dirty="0" smtClean="0"/>
              <a:t>All the elements in a </a:t>
            </a:r>
            <a:r>
              <a:rPr lang="en-US" b="1" dirty="0" smtClean="0"/>
              <a:t>period</a:t>
            </a:r>
            <a:r>
              <a:rPr lang="en-US" dirty="0" smtClean="0"/>
              <a:t> have the </a:t>
            </a:r>
            <a:r>
              <a:rPr lang="en-US" b="1" dirty="0" smtClean="0"/>
              <a:t>same number of electron shells.</a:t>
            </a:r>
          </a:p>
          <a:p>
            <a:endParaRPr lang="en-US" b="1" dirty="0"/>
          </a:p>
          <a:p>
            <a:r>
              <a:rPr lang="en-US" dirty="0" smtClean="0"/>
              <a:t>So, the elements in each group and period show particular characteristics and trends in their chemical and physical properties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Periodic Law:</a:t>
            </a:r>
            <a:r>
              <a:rPr lang="en-US" dirty="0" smtClean="0"/>
              <a:t> the properties of the elements are a function of their atomic numbers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066834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1913</TotalTime>
  <Words>380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AS Chemistry</vt:lpstr>
      <vt:lpstr>Orbitals &amp; shells</vt:lpstr>
      <vt:lpstr>Using ‘boxes’:Electron Spin</vt:lpstr>
      <vt:lpstr>PowerPoint Presentation</vt:lpstr>
      <vt:lpstr>Using s,p,d,f notation</vt:lpstr>
      <vt:lpstr>Hund’s Rule</vt:lpstr>
      <vt:lpstr>PowerPoint Presentation</vt:lpstr>
      <vt:lpstr>Writing electronic configurations for ions:</vt:lpstr>
      <vt:lpstr>PowerPoint Presentation</vt:lpstr>
      <vt:lpstr>Blocks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Atomic Structure &amp; the periodic table</dc:title>
  <dc:creator>Tahnia Hafeez</dc:creator>
  <cp:lastModifiedBy>Sci1</cp:lastModifiedBy>
  <cp:revision>72</cp:revision>
  <dcterms:created xsi:type="dcterms:W3CDTF">2012-11-18T03:48:33Z</dcterms:created>
  <dcterms:modified xsi:type="dcterms:W3CDTF">2013-09-18T19:01:44Z</dcterms:modified>
</cp:coreProperties>
</file>