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5" r:id="rId2"/>
    <p:sldMasterId id="2147483693" r:id="rId3"/>
  </p:sldMasterIdLst>
  <p:notesMasterIdLst>
    <p:notesMasterId r:id="rId5"/>
  </p:notesMasterIdLst>
  <p:sldIdLst>
    <p:sldId id="340" r:id="rId4"/>
  </p:sldIdLst>
  <p:sldSz cx="9144000" cy="6858000" type="screen4x3"/>
  <p:notesSz cx="9990138" cy="14374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Simpkins" initials="MS" lastIdx="55" clrIdx="0">
    <p:extLst/>
  </p:cmAuthor>
  <p:cmAuthor id="2" name="Amanda Fleck" initials="AF" lastIdx="1" clrIdx="1">
    <p:extLst/>
  </p:cmAuthor>
  <p:cmAuthor id="3" name="Amanda Fleck" initials="AF [2]" lastIdx="1" clrIdx="2">
    <p:extLst/>
  </p:cmAuthor>
  <p:cmAuthor id="4" name="Amanda Fleck" initials="AF [3]" lastIdx="1" clrIdx="3">
    <p:extLst/>
  </p:cmAuthor>
  <p:cmAuthor id="5" name="Amanda Fleck" initials="AF [4]" lastIdx="1" clrIdx="4">
    <p:extLst/>
  </p:cmAuthor>
  <p:cmAuthor id="6" name="Amanda Fleck" initials="AF [5]" lastIdx="1" clrIdx="5">
    <p:extLst/>
  </p:cmAuthor>
  <p:cmAuthor id="7" name="Amanda Fleck" initials="AF [6]" lastIdx="1" clrIdx="6">
    <p:extLst/>
  </p:cmAuthor>
  <p:cmAuthor id="8" name="Amanda Fleck" initials="AF [7]" lastIdx="1" clrIdx="7">
    <p:extLst/>
  </p:cmAuthor>
  <p:cmAuthor id="9" name="Amanda Fleck" initials="AF [8]" lastIdx="1" clrIdx="8">
    <p:extLst/>
  </p:cmAuthor>
  <p:cmAuthor id="10" name="Amanda Fleck" initials="AF [9]" lastIdx="1" clrIdx="9">
    <p:extLst/>
  </p:cmAuthor>
  <p:cmAuthor id="11" name="Amanda Fleck" initials="AF [10]" lastIdx="1" clrIdx="10">
    <p:extLst/>
  </p:cmAuthor>
  <p:cmAuthor id="12" name="Amanda Fleck" initials="AF [11]" lastIdx="1" clrIdx="11">
    <p:extLst/>
  </p:cmAuthor>
  <p:cmAuthor id="13" name="Tracy Barrett" initials="TB" lastIdx="68" clrIdx="1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C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220" autoAdjust="0"/>
    <p:restoredTop sz="95046" autoAdjust="0"/>
  </p:normalViewPr>
  <p:slideViewPr>
    <p:cSldViewPr>
      <p:cViewPr varScale="1">
        <p:scale>
          <a:sx n="74" d="100"/>
          <a:sy n="74" d="100"/>
        </p:scale>
        <p:origin x="2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10232"/>
    </p:cViewPr>
  </p:sorterViewPr>
  <p:notesViewPr>
    <p:cSldViewPr>
      <p:cViewPr varScale="1">
        <p:scale>
          <a:sx n="85" d="100"/>
          <a:sy n="85" d="100"/>
        </p:scale>
        <p:origin x="195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9060" cy="721238"/>
          </a:xfrm>
          <a:prstGeom prst="rect">
            <a:avLst/>
          </a:prstGeom>
        </p:spPr>
        <p:txBody>
          <a:bodyPr vert="horz" lIns="132579" tIns="66289" rIns="132579" bIns="66289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58766" y="0"/>
            <a:ext cx="4329060" cy="721238"/>
          </a:xfrm>
          <a:prstGeom prst="rect">
            <a:avLst/>
          </a:prstGeom>
        </p:spPr>
        <p:txBody>
          <a:bodyPr vert="horz" lIns="132579" tIns="66289" rIns="132579" bIns="66289" rtlCol="0"/>
          <a:lstStyle>
            <a:lvl1pPr algn="r">
              <a:defRPr sz="1700"/>
            </a:lvl1pPr>
          </a:lstStyle>
          <a:p>
            <a:fld id="{E42D2026-0859-4913-9377-3DA08F595AD2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58950" y="1797050"/>
            <a:ext cx="6472238" cy="4852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579" tIns="66289" rIns="132579" bIns="662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9014" y="6917879"/>
            <a:ext cx="7992110" cy="5660083"/>
          </a:xfrm>
          <a:prstGeom prst="rect">
            <a:avLst/>
          </a:prstGeom>
        </p:spPr>
        <p:txBody>
          <a:bodyPr vert="horz" lIns="132579" tIns="66289" rIns="132579" bIns="662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53579"/>
            <a:ext cx="4329060" cy="721236"/>
          </a:xfrm>
          <a:prstGeom prst="rect">
            <a:avLst/>
          </a:prstGeom>
        </p:spPr>
        <p:txBody>
          <a:bodyPr vert="horz" lIns="132579" tIns="66289" rIns="132579" bIns="66289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58766" y="13653579"/>
            <a:ext cx="4329060" cy="721236"/>
          </a:xfrm>
          <a:prstGeom prst="rect">
            <a:avLst/>
          </a:prstGeom>
        </p:spPr>
        <p:txBody>
          <a:bodyPr vert="horz" lIns="132579" tIns="66289" rIns="132579" bIns="66289" rtlCol="0" anchor="b"/>
          <a:lstStyle>
            <a:lvl1pPr algn="r">
              <a:defRPr sz="1700"/>
            </a:lvl1pPr>
          </a:lstStyle>
          <a:p>
            <a:fld id="{2C9D32D9-63A9-423F-8B77-368638260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0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8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073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1257300"/>
            <a:ext cx="8458200" cy="7493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2133600"/>
            <a:ext cx="8458200" cy="4165600"/>
          </a:xfrm>
        </p:spPr>
        <p:txBody>
          <a:bodyPr/>
          <a:lstStyle>
            <a:lvl1pPr>
              <a:defRPr>
                <a:latin typeface="News Gothic MT"/>
                <a:cs typeface="News Gothic MT"/>
              </a:defRPr>
            </a:lvl1pPr>
            <a:lvl2pPr>
              <a:defRPr>
                <a:latin typeface="News Gothic MT"/>
                <a:cs typeface="News Gothic MT"/>
              </a:defRPr>
            </a:lvl2pPr>
            <a:lvl3pPr>
              <a:defRPr>
                <a:latin typeface="News Gothic MT"/>
                <a:cs typeface="News Gothic MT"/>
              </a:defRPr>
            </a:lvl3pPr>
            <a:lvl4pPr>
              <a:defRPr>
                <a:latin typeface="News Gothic MT"/>
                <a:cs typeface="News Gothic MT"/>
              </a:defRPr>
            </a:lvl4pPr>
            <a:lvl5pPr>
              <a:defRPr>
                <a:latin typeface="News Gothic MT"/>
                <a:cs typeface="News Gothic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457200" y="92079"/>
            <a:ext cx="8229600" cy="150812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25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lang="en-US" sz="4425"/>
              <a:t>Click to edit Master title style</a:t>
            </a:r>
            <a:endParaRPr sz="4425"/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1pPr>
            <a:lvl2pPr marL="0" indent="240506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2pPr>
            <a:lvl3pPr marL="0" indent="481013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marL="0" indent="722709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marL="0" indent="963215" algn="ctr">
              <a:spcBef>
                <a:spcPts val="2475"/>
              </a:spcBef>
              <a:buSzTx/>
              <a:buFontTx/>
              <a:buNone/>
              <a:defRPr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 lvl="0">
              <a:defRPr sz="1800"/>
            </a:pPr>
            <a:r>
              <a:rPr lang="en-US" sz="2250"/>
              <a:t>Click to edit Master text styles</a:t>
            </a:r>
          </a:p>
          <a:p>
            <a:pPr lvl="1">
              <a:defRPr sz="1800"/>
            </a:pPr>
            <a:r>
              <a:rPr lang="en-US" sz="2250"/>
              <a:t>Second level</a:t>
            </a:r>
          </a:p>
          <a:p>
            <a:pPr lvl="2">
              <a:defRPr sz="1800"/>
            </a:pPr>
            <a:r>
              <a:rPr lang="en-US" sz="2250"/>
              <a:t>Third level</a:t>
            </a:r>
          </a:p>
          <a:p>
            <a:pPr lvl="3">
              <a:defRPr sz="1800"/>
            </a:pPr>
            <a:r>
              <a:rPr lang="en-US" sz="2250"/>
              <a:t>Fourth level</a:t>
            </a:r>
          </a:p>
          <a:p>
            <a:pPr lvl="4">
              <a:defRPr sz="1800"/>
            </a:pPr>
            <a:r>
              <a:rPr lang="en-US" sz="2250"/>
              <a:t>Fifth level</a:t>
            </a:r>
            <a:endParaRPr sz="2250"/>
          </a:p>
        </p:txBody>
      </p:sp>
    </p:spTree>
    <p:extLst/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7"/>
            <a:ext cx="85725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400" y="3886200"/>
            <a:ext cx="85725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News Gothic MT"/>
                <a:cs typeface="News Gothic MT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71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1A711D-BC26-467A-859E-666595895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39F0BB-70C7-46A5-BD01-7F18AC0592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6278A9-97D7-4262-A241-811BDA3B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E2F76B-C0C9-44B7-9A78-2DC3C7690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5DC705-D840-458A-BF5C-3CDA27E7F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792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1CBFC3-346E-4143-9CAE-CBB83DDE4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BD4C09-8EEE-487D-896E-C109E5A57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E2EB40-4CE5-4474-B5D4-3623F169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6C7B31-EFC9-405E-98F5-E0B89EB0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E27D1D-FCAE-4A5B-9847-70B12428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3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910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D0BC8-9D53-4AF4-9EEF-DBD3BA36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FFD6D8-28A6-4A8A-AE27-04A8E003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9360A4-6E03-411E-83B6-E4B70D4CA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9D8120-C5EA-4FCB-BDCA-234484FF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701F47-AEC4-4A82-9D2D-6B1B12C9D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948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D4FE56-205D-4C31-98ED-24931190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C82721-46A2-4966-8681-DF7F0CD92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D892DA-36AB-4E3F-878B-E0D51AADF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46E1E77-84CC-409F-A4E4-02371C7C1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829423-6DB3-41A4-BF04-0BD87AB90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EAB71B-E563-4735-83DA-849A9D80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7316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FC4771-3528-499D-9A56-532FF66F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AFC50C9-5F0C-483B-94BA-E9D04FBC4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E1F67B8-9FB2-4DE5-B591-77275C534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D54BC9A-597C-4F52-924D-2522FC69A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79C6B4E-1823-450B-A90A-1211B3092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25B72F9-3663-4AE2-9050-372B1D17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2B27CD9-93BA-4497-A029-F8BCE6A2B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A6600E8-2E6E-4252-B215-7D0D42EA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377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93E91A-8BB1-4F6A-B40E-B3F9E07CD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A03979E-3323-4580-8002-EED4E11B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8AFB0D1-BF5F-4C1B-976C-0D2D9A5E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FB44AC-7E28-431C-BFB4-5534EB39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6688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9A09F4-0D2A-4909-B245-731CEE93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A7D2343-9BCA-4A7E-9E84-2CC619D2D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9AC7497-6CFE-4759-991E-10E26233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711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A48CE-9A70-40A2-88E6-83C46657A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4DCD3C-4E7B-406F-9686-F588C1E3E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94E72A-5C73-46E4-A0CE-0A20BEF19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070E75-58BE-497B-8F0C-AA66A836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0BBBFEA-B94A-4FE5-8355-77316A18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6341E2-12A0-4B83-AF9F-BEC75FB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8883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4FD452-3558-4582-90EF-8968884F2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3C7D5A0-1E2E-4038-81D9-FEECF6401E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F641CB9-9237-42F5-9DE1-E8C6BA435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CDAEC4-165C-4743-87E7-74A3A4DCB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F0B885-2A52-4D6C-9C0F-AC9FDA27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8C4D79-91B4-400A-B1A4-9ABDDFDE7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376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74DA49-DA55-4CEF-B88C-50506C27C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404E67D-F20A-41AE-9870-6F24F8C90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A4EC68-BD35-437A-B12B-3B7393BA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920101-8064-4506-AE6C-F7EC8EA8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3685AB-2038-4688-8C46-21417C1E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359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5BA9D68-EE6E-4176-9511-DCFAFC281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672851C-E9DD-4848-A436-C9820394E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0028E-AE45-4D19-A34F-FB2AC66B2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71084B-23E5-4AA9-9752-7FEDDEE7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0226C0-B42A-408A-A07C-4DE452EC1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6595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06" y="2420888"/>
            <a:ext cx="896448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News Gothic MT"/>
                <a:cs typeface="News Gothic M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8D89A918-85DA-49CA-9E4A-C7D80BF9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79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6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36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58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64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68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60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0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F713-2110-964B-A68E-481EBA276186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BB9E-F5D3-6E40-A939-4B2058AA44B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113" y="16872"/>
            <a:ext cx="1029761" cy="10206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" y="16872"/>
            <a:ext cx="2530113" cy="8315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561058"/>
            <a:ext cx="9144000" cy="2264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better hope – brighter</a:t>
            </a:r>
            <a:r>
              <a:rPr lang="en-GB" sz="900" baseline="0" dirty="0">
                <a:latin typeface="Arial" panose="020B0604020202020204" pitchFamily="34" charset="0"/>
                <a:cs typeface="Arial" panose="020B0604020202020204" pitchFamily="34" charset="0"/>
              </a:rPr>
              <a:t> future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8F57C70-09C1-48F8-B864-AFE8453D2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44108B-04BC-4E7B-A13A-71351128E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44C76E-3B16-47FD-A614-F6E64C0378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139DA-2AF9-4B82-897E-67B6BDD6961B}" type="datetimeFigureOut">
              <a:rPr lang="en-GB" smtClean="0"/>
              <a:t>15/01/2019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CAE8A5-4F3C-4530-BA2F-F678074E5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EFF8BF-05E5-4CA1-B4E6-D1E262F50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F467-C08B-4889-94C0-A21FF0670A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57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66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65EB849D-CFE5-4FD2-BEA8-51BD230D7FAA}"/>
              </a:ext>
            </a:extLst>
          </p:cNvPr>
          <p:cNvCxnSpPr>
            <a:cxnSpLocks/>
          </p:cNvCxnSpPr>
          <p:nvPr/>
        </p:nvCxnSpPr>
        <p:spPr>
          <a:xfrm>
            <a:off x="1813575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C0519D5C-6860-4F9A-9ECE-95A74656E025}"/>
              </a:ext>
            </a:extLst>
          </p:cNvPr>
          <p:cNvCxnSpPr>
            <a:cxnSpLocks/>
          </p:cNvCxnSpPr>
          <p:nvPr/>
        </p:nvCxnSpPr>
        <p:spPr>
          <a:xfrm>
            <a:off x="6938208" y="0"/>
            <a:ext cx="131440" cy="7173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0173E5C-1054-475C-A9F0-95BE6D3B59CD}"/>
              </a:ext>
            </a:extLst>
          </p:cNvPr>
          <p:cNvSpPr/>
          <p:nvPr/>
        </p:nvSpPr>
        <p:spPr>
          <a:xfrm>
            <a:off x="13543" y="1020604"/>
            <a:ext cx="1706851" cy="13388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>
                <a:cs typeface="Arial" pitchFamily="34" charset="0"/>
              </a:rPr>
              <a:t>All substances are made of </a:t>
            </a:r>
            <a:r>
              <a:rPr lang="en-GB" sz="900" b="1" dirty="0">
                <a:cs typeface="Arial" pitchFamily="34" charset="0"/>
              </a:rPr>
              <a:t>atoms</a:t>
            </a:r>
            <a:r>
              <a:rPr lang="en-GB" sz="900" dirty="0">
                <a:cs typeface="Arial" pitchFamily="34" charset="0"/>
              </a:rPr>
              <a:t> that cannot be chemically broken down. It is the smallest part of an </a:t>
            </a:r>
            <a:r>
              <a:rPr lang="en-GB" sz="900" b="1" dirty="0">
                <a:cs typeface="Arial" pitchFamily="34" charset="0"/>
              </a:rPr>
              <a:t>element</a:t>
            </a:r>
            <a:r>
              <a:rPr lang="en-GB" sz="900" dirty="0">
                <a:cs typeface="Arial" pitchFamily="34" charset="0"/>
              </a:rPr>
              <a:t>. </a:t>
            </a:r>
          </a:p>
          <a:p>
            <a:endParaRPr lang="en-GB" sz="900" b="1" dirty="0">
              <a:solidFill>
                <a:schemeClr val="tx1"/>
              </a:solidFill>
              <a:cs typeface="Arial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itchFamily="34" charset="0"/>
              </a:rPr>
              <a:t>Elements</a:t>
            </a:r>
            <a:r>
              <a:rPr lang="en-GB" sz="900" dirty="0">
                <a:solidFill>
                  <a:schemeClr val="tx1"/>
                </a:solidFill>
                <a:cs typeface="Arial" pitchFamily="34" charset="0"/>
              </a:rPr>
              <a:t> are made of only one type of atom. </a:t>
            </a:r>
            <a:r>
              <a:rPr lang="en-GB" sz="900" dirty="0">
                <a:cs typeface="Arial" pitchFamily="34" charset="0"/>
              </a:rPr>
              <a:t>Each element has its own </a:t>
            </a:r>
            <a:r>
              <a:rPr lang="en-GB" sz="900" b="1" dirty="0">
                <a:cs typeface="Arial" pitchFamily="34" charset="0"/>
              </a:rPr>
              <a:t>symbol. </a:t>
            </a:r>
          </a:p>
          <a:p>
            <a:r>
              <a:rPr lang="en-GB" sz="900" dirty="0">
                <a:cs typeface="Arial" pitchFamily="34" charset="0"/>
              </a:rPr>
              <a:t>e.g. Na is sodium.</a:t>
            </a:r>
            <a:endParaRPr lang="en-GB" sz="9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2F7E272-CC55-4DB4-84FE-3F1EBB000385}"/>
              </a:ext>
            </a:extLst>
          </p:cNvPr>
          <p:cNvSpPr/>
          <p:nvPr/>
        </p:nvSpPr>
        <p:spPr>
          <a:xfrm>
            <a:off x="130338" y="2403972"/>
            <a:ext cx="1512120" cy="13373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b="1" dirty="0">
                <a:cs typeface="Arial" pitchFamily="34" charset="0"/>
              </a:rPr>
              <a:t>Compounds</a:t>
            </a:r>
            <a:r>
              <a:rPr lang="en-GB" sz="900" dirty="0">
                <a:cs typeface="Arial" pitchFamily="34" charset="0"/>
              </a:rPr>
              <a:t> contain more than one type of atom.</a:t>
            </a:r>
          </a:p>
          <a:p>
            <a:r>
              <a:rPr lang="en-GB" sz="900" b="1" dirty="0">
                <a:cs typeface="Arial" pitchFamily="34" charset="0"/>
              </a:rPr>
              <a:t>Naming compounds- </a:t>
            </a:r>
          </a:p>
          <a:p>
            <a:r>
              <a:rPr lang="en-GB" sz="900" dirty="0">
                <a:cs typeface="Arial" pitchFamily="34" charset="0"/>
              </a:rPr>
              <a:t>Two elements = </a:t>
            </a:r>
            <a:r>
              <a:rPr lang="en-GB" sz="900" b="1" dirty="0">
                <a:cs typeface="Arial" pitchFamily="34" charset="0"/>
              </a:rPr>
              <a:t>ide</a:t>
            </a:r>
          </a:p>
          <a:p>
            <a:r>
              <a:rPr lang="en-GB" sz="900" dirty="0">
                <a:cs typeface="Arial" pitchFamily="34" charset="0"/>
              </a:rPr>
              <a:t>e.g. Na</a:t>
            </a:r>
            <a:r>
              <a:rPr lang="en-GB" sz="900" baseline="-25000" dirty="0">
                <a:cs typeface="Arial" pitchFamily="34" charset="0"/>
              </a:rPr>
              <a:t>2</a:t>
            </a:r>
            <a:r>
              <a:rPr lang="en-GB" sz="900" dirty="0">
                <a:cs typeface="Arial" pitchFamily="34" charset="0"/>
              </a:rPr>
              <a:t>S Sodium sulphide</a:t>
            </a:r>
          </a:p>
          <a:p>
            <a:r>
              <a:rPr lang="en-GB" sz="900" dirty="0">
                <a:cs typeface="Arial" pitchFamily="34" charset="0"/>
              </a:rPr>
              <a:t>Two or more including oxygen = </a:t>
            </a:r>
            <a:r>
              <a:rPr lang="en-GB" sz="900" b="1" dirty="0">
                <a:cs typeface="Arial" pitchFamily="34" charset="0"/>
              </a:rPr>
              <a:t>ate</a:t>
            </a:r>
          </a:p>
          <a:p>
            <a:r>
              <a:rPr lang="en-GB" sz="900" dirty="0">
                <a:cs typeface="Arial" pitchFamily="34" charset="0"/>
              </a:rPr>
              <a:t>e.g. Na</a:t>
            </a:r>
            <a:r>
              <a:rPr lang="en-GB" sz="900" baseline="-25000" dirty="0">
                <a:cs typeface="Arial" pitchFamily="34" charset="0"/>
              </a:rPr>
              <a:t>2</a:t>
            </a:r>
            <a:r>
              <a:rPr lang="en-GB" sz="900" dirty="0">
                <a:cs typeface="Arial" pitchFamily="34" charset="0"/>
              </a:rPr>
              <a:t>SO</a:t>
            </a:r>
            <a:r>
              <a:rPr lang="en-GB" sz="900" baseline="-25000" dirty="0">
                <a:cs typeface="Arial" pitchFamily="34" charset="0"/>
              </a:rPr>
              <a:t>4</a:t>
            </a:r>
            <a:r>
              <a:rPr lang="en-GB" sz="900" dirty="0">
                <a:cs typeface="Arial" pitchFamily="34" charset="0"/>
              </a:rPr>
              <a:t> = sodium sulphate</a:t>
            </a:r>
          </a:p>
        </p:txBody>
      </p:sp>
      <p:pic>
        <p:nvPicPr>
          <p:cNvPr id="1026" name="Picture 2" descr="Image result for element compound mixture">
            <a:extLst>
              <a:ext uri="{FF2B5EF4-FFF2-40B4-BE49-F238E27FC236}">
                <a16:creationId xmlns:a16="http://schemas.microsoft.com/office/drawing/2014/main" xmlns="" id="{D3150DA3-0864-486E-A0B8-89D5F82A1F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2" r="51157"/>
          <a:stretch/>
        </p:blipFill>
        <p:spPr bwMode="auto">
          <a:xfrm>
            <a:off x="-21485" y="3762726"/>
            <a:ext cx="1825785" cy="110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element compound mixture">
            <a:extLst>
              <a:ext uri="{FF2B5EF4-FFF2-40B4-BE49-F238E27FC236}">
                <a16:creationId xmlns:a16="http://schemas.microsoft.com/office/drawing/2014/main" xmlns="" id="{B4665472-17F5-45EB-9F06-0A7C3AB323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14" t="1" b="-2927"/>
          <a:stretch/>
        </p:blipFill>
        <p:spPr bwMode="auto">
          <a:xfrm>
            <a:off x="5627" y="4781430"/>
            <a:ext cx="1861023" cy="123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862727B-111A-40CB-B6E1-4FA91A1F68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1063"/>
          <a:stretch/>
        </p:blipFill>
        <p:spPr>
          <a:xfrm>
            <a:off x="46569" y="6029634"/>
            <a:ext cx="2144940" cy="62957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4A7695C9-6E91-4C5F-AFB3-BF5902B1E5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204" y="1319506"/>
            <a:ext cx="1426425" cy="184761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1E1E2601-EECA-4A46-96F7-10B3F7B3D5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8715" y="1345071"/>
            <a:ext cx="1438792" cy="180323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28023E7D-E173-4B27-9497-55C8409457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5446" y="3250900"/>
            <a:ext cx="1344443" cy="172958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102EC9A2-E635-4AA8-9836-910C6F999E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5879" y="3258295"/>
            <a:ext cx="1657478" cy="187898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50279219-08AF-4EF8-A267-A40CA40885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23614" y="5127831"/>
            <a:ext cx="1456379" cy="1739563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9B25FA74-160C-44D8-91EF-D6274CF7EE94}"/>
              </a:ext>
            </a:extLst>
          </p:cNvPr>
          <p:cNvSpPr/>
          <p:nvPr/>
        </p:nvSpPr>
        <p:spPr>
          <a:xfrm>
            <a:off x="4893774" y="755411"/>
            <a:ext cx="2010012" cy="4638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Dalton – atoms can’t be divided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9279852B-C42C-44C8-92B3-984BE81C341C}"/>
              </a:ext>
            </a:extLst>
          </p:cNvPr>
          <p:cNvSpPr/>
          <p:nvPr/>
        </p:nvSpPr>
        <p:spPr>
          <a:xfrm>
            <a:off x="4866542" y="1467432"/>
            <a:ext cx="680087" cy="10868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JJ Thompson discovered electrons – Plum pudding model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xmlns="" id="{EF48879E-F480-46AF-8F2E-717DD45B71E2}"/>
              </a:ext>
            </a:extLst>
          </p:cNvPr>
          <p:cNvCxnSpPr>
            <a:cxnSpLocks/>
          </p:cNvCxnSpPr>
          <p:nvPr/>
        </p:nvCxnSpPr>
        <p:spPr>
          <a:xfrm>
            <a:off x="5780311" y="1268506"/>
            <a:ext cx="0" cy="3978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D4836DBF-2601-4836-8906-17ED5E4979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7434" y="3493371"/>
            <a:ext cx="1133718" cy="84455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6C0A3221-305D-4CDB-A47C-D8B5C2327F7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69237" y="2940960"/>
            <a:ext cx="1445603" cy="652225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xmlns="" id="{7304117F-B907-42F0-9C74-80425B26B80B}"/>
              </a:ext>
            </a:extLst>
          </p:cNvPr>
          <p:cNvCxnSpPr>
            <a:cxnSpLocks/>
          </p:cNvCxnSpPr>
          <p:nvPr/>
        </p:nvCxnSpPr>
        <p:spPr>
          <a:xfrm>
            <a:off x="5867003" y="4152021"/>
            <a:ext cx="0" cy="3813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F81E8869-7B27-4214-99B2-E30C50577129}"/>
              </a:ext>
            </a:extLst>
          </p:cNvPr>
          <p:cNvSpPr/>
          <p:nvPr/>
        </p:nvSpPr>
        <p:spPr>
          <a:xfrm>
            <a:off x="5039277" y="4593022"/>
            <a:ext cx="1719007" cy="2630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Bohr – electrons in shells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AE5D3B47-E15A-404E-B56C-1E9AB7F11A7E}"/>
              </a:ext>
            </a:extLst>
          </p:cNvPr>
          <p:cNvSpPr/>
          <p:nvPr/>
        </p:nvSpPr>
        <p:spPr>
          <a:xfrm>
            <a:off x="5175828" y="109928"/>
            <a:ext cx="1729580" cy="556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Development of Atomic Model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D4B49E7E-4435-4BDA-8B3F-2120C3113F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59541" y="1730252"/>
            <a:ext cx="1163191" cy="717482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25CE7A70-3E79-4A06-9745-C4516A485F7B}"/>
              </a:ext>
            </a:extLst>
          </p:cNvPr>
          <p:cNvCxnSpPr>
            <a:cxnSpLocks/>
          </p:cNvCxnSpPr>
          <p:nvPr/>
        </p:nvCxnSpPr>
        <p:spPr>
          <a:xfrm>
            <a:off x="5780311" y="2448050"/>
            <a:ext cx="0" cy="3978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324FDF8D-627C-4E14-8C25-20F01C42F102}"/>
              </a:ext>
            </a:extLst>
          </p:cNvPr>
          <p:cNvSpPr/>
          <p:nvPr/>
        </p:nvSpPr>
        <p:spPr>
          <a:xfrm>
            <a:off x="6233298" y="3149505"/>
            <a:ext cx="680087" cy="10868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Geiger-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</a:rPr>
              <a:t>Marsden The Nuclear Model of the Atom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F617BECC-383A-4F0D-8CC3-71272658FC68}"/>
              </a:ext>
            </a:extLst>
          </p:cNvPr>
          <p:cNvSpPr/>
          <p:nvPr/>
        </p:nvSpPr>
        <p:spPr>
          <a:xfrm>
            <a:off x="5214908" y="5400865"/>
            <a:ext cx="1587464" cy="3357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Chadwick – the neutron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8250E931-BA33-44F1-922C-DC3D284909A3}"/>
              </a:ext>
            </a:extLst>
          </p:cNvPr>
          <p:cNvCxnSpPr>
            <a:cxnSpLocks/>
          </p:cNvCxnSpPr>
          <p:nvPr/>
        </p:nvCxnSpPr>
        <p:spPr>
          <a:xfrm>
            <a:off x="5866565" y="4945499"/>
            <a:ext cx="0" cy="3813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F802868B-55F1-4B8B-AC30-12D78314E8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03709" y="5756191"/>
            <a:ext cx="1904758" cy="1057821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3D0BBDB-7BD2-49F4-A671-0BF7A739FB9F}"/>
              </a:ext>
            </a:extLst>
          </p:cNvPr>
          <p:cNvSpPr/>
          <p:nvPr/>
        </p:nvSpPr>
        <p:spPr>
          <a:xfrm>
            <a:off x="1917291" y="60108"/>
            <a:ext cx="1337429" cy="5823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Separating mixtures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7D3140B4-A7E6-4447-9815-81A31BBDC4BA}"/>
              </a:ext>
            </a:extLst>
          </p:cNvPr>
          <p:cNvSpPr/>
          <p:nvPr/>
        </p:nvSpPr>
        <p:spPr>
          <a:xfrm>
            <a:off x="24853" y="83556"/>
            <a:ext cx="1657436" cy="8090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Atoms, elements and compounds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365D3326-5E36-4F6C-A070-B301D6CB3BB5}"/>
              </a:ext>
            </a:extLst>
          </p:cNvPr>
          <p:cNvSpPr/>
          <p:nvPr/>
        </p:nvSpPr>
        <p:spPr>
          <a:xfrm>
            <a:off x="2331573" y="789751"/>
            <a:ext cx="2075284" cy="5078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900" dirty="0"/>
              <a:t>A mixture consists of </a:t>
            </a:r>
            <a:r>
              <a:rPr lang="en-GB" sz="900" b="1" dirty="0"/>
              <a:t>two or more </a:t>
            </a:r>
            <a:r>
              <a:rPr lang="en-GB" sz="900" dirty="0"/>
              <a:t>elements or compounds </a:t>
            </a:r>
            <a:r>
              <a:rPr lang="en-GB" sz="900" b="1" dirty="0"/>
              <a:t>not</a:t>
            </a:r>
            <a:r>
              <a:rPr lang="en-GB" sz="900" dirty="0"/>
              <a:t> chemically combined together.</a:t>
            </a:r>
            <a:endParaRPr lang="en-GB" sz="9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7F4F2618-4276-42B5-932C-A14C5AA94112}"/>
              </a:ext>
            </a:extLst>
          </p:cNvPr>
          <p:cNvSpPr/>
          <p:nvPr/>
        </p:nvSpPr>
        <p:spPr>
          <a:xfrm>
            <a:off x="7130314" y="90362"/>
            <a:ext cx="1867610" cy="51030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Subatomic Particles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xmlns="" id="{CFEEEE07-730F-47A9-8C65-D75953DE8D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96258" y="662180"/>
            <a:ext cx="2147742" cy="724096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F009557E-1C36-4174-9041-ED4534BBF01C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r="26739" b="21251"/>
          <a:stretch/>
        </p:blipFill>
        <p:spPr>
          <a:xfrm>
            <a:off x="7128756" y="1593754"/>
            <a:ext cx="2018716" cy="320608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F1F4071-FF83-41BC-A3E4-2FF55ACEAF47}"/>
              </a:ext>
            </a:extLst>
          </p:cNvPr>
          <p:cNvSpPr txBox="1"/>
          <p:nvPr/>
        </p:nvSpPr>
        <p:spPr>
          <a:xfrm>
            <a:off x="4797966" y="5721618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Atomic radius</a:t>
            </a:r>
          </a:p>
          <a:p>
            <a:r>
              <a:rPr lang="en-GB" sz="900" dirty="0"/>
              <a:t> = 0.1nm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5D67F0DA-61E0-4246-987C-F5957EAE4072}"/>
              </a:ext>
            </a:extLst>
          </p:cNvPr>
          <p:cNvSpPr/>
          <p:nvPr/>
        </p:nvSpPr>
        <p:spPr>
          <a:xfrm>
            <a:off x="7291652" y="6448722"/>
            <a:ext cx="1680880" cy="34111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1nm = 1x10</a:t>
            </a:r>
            <a:r>
              <a:rPr lang="en-GB" sz="1600" baseline="30000" dirty="0"/>
              <a:t>-9</a:t>
            </a:r>
            <a:r>
              <a:rPr lang="en-GB" sz="1600" dirty="0"/>
              <a:t>m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xmlns="" id="{DBE29AD3-4499-4FF3-B7B0-F428563EDDB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209285" y="3517968"/>
            <a:ext cx="1861013" cy="72102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xmlns="" id="{462980DA-8979-455A-BF9B-EF387B9926B4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75666" b="22076"/>
          <a:stretch/>
        </p:blipFill>
        <p:spPr>
          <a:xfrm>
            <a:off x="8033498" y="2737385"/>
            <a:ext cx="825571" cy="39060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AFE17D9-3806-47E1-9AD4-00B779AEF90A}"/>
              </a:ext>
            </a:extLst>
          </p:cNvPr>
          <p:cNvSpPr txBox="1"/>
          <p:nvPr/>
        </p:nvSpPr>
        <p:spPr>
          <a:xfrm>
            <a:off x="7053206" y="2069519"/>
            <a:ext cx="2436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7030A0"/>
                </a:solidFill>
              </a:rPr>
              <a:t>Number of protons(+) = Number of electrons (-)</a:t>
            </a:r>
          </a:p>
          <a:p>
            <a:endParaRPr lang="en-GB" sz="800" dirty="0">
              <a:solidFill>
                <a:srgbClr val="7030A0"/>
              </a:solidFill>
            </a:endParaRPr>
          </a:p>
          <a:p>
            <a:r>
              <a:rPr lang="en-GB" sz="800" dirty="0">
                <a:solidFill>
                  <a:srgbClr val="7030A0"/>
                </a:solidFill>
              </a:rPr>
              <a:t>Number of neutrons = </a:t>
            </a:r>
          </a:p>
          <a:p>
            <a:r>
              <a:rPr lang="en-GB" sz="800" dirty="0">
                <a:solidFill>
                  <a:srgbClr val="7030A0"/>
                </a:solidFill>
              </a:rPr>
              <a:t>                             mass number – atomic number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CE658433-EF55-4EDC-8EA4-3954718B2DC9}"/>
              </a:ext>
            </a:extLst>
          </p:cNvPr>
          <p:cNvGrpSpPr/>
          <p:nvPr/>
        </p:nvGrpSpPr>
        <p:grpSpPr>
          <a:xfrm>
            <a:off x="7637147" y="2728498"/>
            <a:ext cx="393069" cy="419809"/>
            <a:chOff x="7428070" y="2555461"/>
            <a:chExt cx="393069" cy="419809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xmlns="" id="{24F23D8F-1FA3-416E-9C27-ECD322FAC6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/>
            <a:srcRect l="59877" t="-7792" r="26739" b="21251"/>
            <a:stretch/>
          </p:blipFill>
          <p:spPr>
            <a:xfrm>
              <a:off x="7452320" y="2555461"/>
              <a:ext cx="368819" cy="352327"/>
            </a:xfrm>
            <a:prstGeom prst="rect">
              <a:avLst/>
            </a:prstGeom>
          </p:spPr>
        </p:pic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4EB1ACDA-BF49-49EE-A117-C55D98FCD6BC}"/>
                </a:ext>
              </a:extLst>
            </p:cNvPr>
            <p:cNvSpPr/>
            <p:nvPr/>
          </p:nvSpPr>
          <p:spPr>
            <a:xfrm>
              <a:off x="7428070" y="2555461"/>
              <a:ext cx="57309" cy="4198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9" name="Picture 58">
            <a:extLst>
              <a:ext uri="{FF2B5EF4-FFF2-40B4-BE49-F238E27FC236}">
                <a16:creationId xmlns:a16="http://schemas.microsoft.com/office/drawing/2014/main" xmlns="" id="{FF078CA3-B78E-4A8C-8445-CF225BBFDD8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13333" y="5266168"/>
            <a:ext cx="1720351" cy="871768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0F55CD19-DBEF-42C3-8B3F-8F52FF93E85F}"/>
              </a:ext>
            </a:extLst>
          </p:cNvPr>
          <p:cNvSpPr txBox="1"/>
          <p:nvPr/>
        </p:nvSpPr>
        <p:spPr>
          <a:xfrm>
            <a:off x="7465973" y="4790353"/>
            <a:ext cx="1480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Atoms lose or gain electrons to form 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DF74D9CB-E304-438B-A36F-502524ED5B5D}"/>
              </a:ext>
            </a:extLst>
          </p:cNvPr>
          <p:cNvCxnSpPr>
            <a:cxnSpLocks/>
          </p:cNvCxnSpPr>
          <p:nvPr/>
        </p:nvCxnSpPr>
        <p:spPr>
          <a:xfrm>
            <a:off x="4727547" y="-32736"/>
            <a:ext cx="101724" cy="7101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xmlns="" id="{CCFB2514-594E-481D-B652-24AFAB5B4B85}"/>
              </a:ext>
            </a:extLst>
          </p:cNvPr>
          <p:cNvSpPr/>
          <p:nvPr/>
        </p:nvSpPr>
        <p:spPr>
          <a:xfrm>
            <a:off x="3354355" y="55922"/>
            <a:ext cx="1786859" cy="57862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 smtClean="0">
                <a:solidFill>
                  <a:schemeClr val="tx1"/>
                </a:solidFill>
              </a:rPr>
              <a:t>GCSE </a:t>
            </a:r>
            <a:r>
              <a:rPr lang="en-GB" b="1" u="sng" dirty="0" smtClean="0">
                <a:solidFill>
                  <a:schemeClr val="tx1"/>
                </a:solidFill>
              </a:rPr>
              <a:t>Atomic </a:t>
            </a:r>
            <a:r>
              <a:rPr lang="en-GB" b="1" u="sng" dirty="0">
                <a:solidFill>
                  <a:schemeClr val="tx1"/>
                </a:solidFill>
              </a:rPr>
              <a:t>Structure</a:t>
            </a:r>
          </a:p>
        </p:txBody>
      </p:sp>
    </p:spTree>
    <p:extLst>
      <p:ext uri="{BB962C8B-B14F-4D97-AF65-F5344CB8AC3E}">
        <p14:creationId xmlns:p14="http://schemas.microsoft.com/office/powerpoint/2010/main" val="120163259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L Sc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99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L Sci" id="{2CFE4A30-D880-BA4E-B779-8E17F61ECAC9}" vid="{3D4DF9ED-AD7F-6943-859C-106C4E33968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28424</TotalTime>
  <Words>175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Gill Sans</vt:lpstr>
      <vt:lpstr>News Gothic MT</vt:lpstr>
      <vt:lpstr>Custom Design</vt:lpstr>
      <vt:lpstr>PIXL Sci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zarina shaffi</dc:creator>
  <cp:lastModifiedBy>Administrator</cp:lastModifiedBy>
  <cp:revision>294</cp:revision>
  <cp:lastPrinted>2017-10-27T15:58:48Z</cp:lastPrinted>
  <dcterms:created xsi:type="dcterms:W3CDTF">2016-03-05T09:38:04Z</dcterms:created>
  <dcterms:modified xsi:type="dcterms:W3CDTF">2019-01-15T19:26:43Z</dcterms:modified>
</cp:coreProperties>
</file>