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  <p:sldMasterId id="2147483693" r:id="rId3"/>
  </p:sldMasterIdLst>
  <p:notesMasterIdLst>
    <p:notesMasterId r:id="rId5"/>
  </p:notesMasterIdLst>
  <p:sldIdLst>
    <p:sldId id="341" r:id="rId4"/>
  </p:sldIdLst>
  <p:sldSz cx="9144000" cy="6858000" type="screen4x3"/>
  <p:notesSz cx="9990138" cy="14374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Simpkins" initials="MS" lastIdx="55" clrIdx="0">
    <p:extLst/>
  </p:cmAuthor>
  <p:cmAuthor id="2" name="Amanda Fleck" initials="AF" lastIdx="1" clrIdx="1">
    <p:extLst/>
  </p:cmAuthor>
  <p:cmAuthor id="3" name="Amanda Fleck" initials="AF [2]" lastIdx="1" clrIdx="2">
    <p:extLst/>
  </p:cmAuthor>
  <p:cmAuthor id="4" name="Amanda Fleck" initials="AF [3]" lastIdx="1" clrIdx="3">
    <p:extLst/>
  </p:cmAuthor>
  <p:cmAuthor id="5" name="Amanda Fleck" initials="AF [4]" lastIdx="1" clrIdx="4">
    <p:extLst/>
  </p:cmAuthor>
  <p:cmAuthor id="6" name="Amanda Fleck" initials="AF [5]" lastIdx="1" clrIdx="5">
    <p:extLst/>
  </p:cmAuthor>
  <p:cmAuthor id="7" name="Amanda Fleck" initials="AF [6]" lastIdx="1" clrIdx="6">
    <p:extLst/>
  </p:cmAuthor>
  <p:cmAuthor id="8" name="Amanda Fleck" initials="AF [7]" lastIdx="1" clrIdx="7">
    <p:extLst/>
  </p:cmAuthor>
  <p:cmAuthor id="9" name="Amanda Fleck" initials="AF [8]" lastIdx="1" clrIdx="8">
    <p:extLst/>
  </p:cmAuthor>
  <p:cmAuthor id="10" name="Amanda Fleck" initials="AF [9]" lastIdx="1" clrIdx="9">
    <p:extLst/>
  </p:cmAuthor>
  <p:cmAuthor id="11" name="Amanda Fleck" initials="AF [10]" lastIdx="1" clrIdx="10">
    <p:extLst/>
  </p:cmAuthor>
  <p:cmAuthor id="12" name="Amanda Fleck" initials="AF [11]" lastIdx="1" clrIdx="11">
    <p:extLst/>
  </p:cmAuthor>
  <p:cmAuthor id="13" name="Tracy Barrett" initials="TB" lastIdx="68" clrIdx="1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20" autoAdjust="0"/>
    <p:restoredTop sz="95046" autoAdjust="0"/>
  </p:normalViewPr>
  <p:slideViewPr>
    <p:cSldViewPr>
      <p:cViewPr varScale="1">
        <p:scale>
          <a:sx n="74" d="100"/>
          <a:sy n="74" d="100"/>
        </p:scale>
        <p:origin x="79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0232"/>
    </p:cViewPr>
  </p:sorterViewPr>
  <p:notesViewPr>
    <p:cSldViewPr>
      <p:cViewPr varScale="1">
        <p:scale>
          <a:sx n="85" d="100"/>
          <a:sy n="85" d="100"/>
        </p:scale>
        <p:origin x="195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9060" cy="721238"/>
          </a:xfrm>
          <a:prstGeom prst="rect">
            <a:avLst/>
          </a:prstGeom>
        </p:spPr>
        <p:txBody>
          <a:bodyPr vert="horz" lIns="132579" tIns="66289" rIns="132579" bIns="66289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58766" y="0"/>
            <a:ext cx="4329060" cy="721238"/>
          </a:xfrm>
          <a:prstGeom prst="rect">
            <a:avLst/>
          </a:prstGeom>
        </p:spPr>
        <p:txBody>
          <a:bodyPr vert="horz" lIns="132579" tIns="66289" rIns="132579" bIns="66289" rtlCol="0"/>
          <a:lstStyle>
            <a:lvl1pPr algn="r">
              <a:defRPr sz="1700"/>
            </a:lvl1pPr>
          </a:lstStyle>
          <a:p>
            <a:fld id="{E42D2026-0859-4913-9377-3DA08F595AD2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58950" y="1797050"/>
            <a:ext cx="6472238" cy="4852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579" tIns="66289" rIns="132579" bIns="662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9014" y="6917879"/>
            <a:ext cx="7992110" cy="5660083"/>
          </a:xfrm>
          <a:prstGeom prst="rect">
            <a:avLst/>
          </a:prstGeom>
        </p:spPr>
        <p:txBody>
          <a:bodyPr vert="horz" lIns="132579" tIns="66289" rIns="132579" bIns="662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53579"/>
            <a:ext cx="4329060" cy="721236"/>
          </a:xfrm>
          <a:prstGeom prst="rect">
            <a:avLst/>
          </a:prstGeom>
        </p:spPr>
        <p:txBody>
          <a:bodyPr vert="horz" lIns="132579" tIns="66289" rIns="132579" bIns="66289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58766" y="13653579"/>
            <a:ext cx="4329060" cy="721236"/>
          </a:xfrm>
          <a:prstGeom prst="rect">
            <a:avLst/>
          </a:prstGeom>
        </p:spPr>
        <p:txBody>
          <a:bodyPr vert="horz" lIns="132579" tIns="66289" rIns="132579" bIns="66289" rtlCol="0" anchor="b"/>
          <a:lstStyle>
            <a:lvl1pPr algn="r">
              <a:defRPr sz="1700"/>
            </a:lvl1pPr>
          </a:lstStyle>
          <a:p>
            <a:fld id="{2C9D32D9-63A9-423F-8B77-36863826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0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8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68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073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257300"/>
            <a:ext cx="8458200" cy="7493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2133600"/>
            <a:ext cx="8458200" cy="416560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57200" y="92079"/>
            <a:ext cx="8229600" cy="1508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42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4425"/>
              <a:t>Click to edit Master title style</a:t>
            </a:r>
            <a:endParaRPr sz="442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247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240506" algn="ctr">
              <a:spcBef>
                <a:spcPts val="247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481013" algn="ctr">
              <a:spcBef>
                <a:spcPts val="247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722709" algn="ctr">
              <a:spcBef>
                <a:spcPts val="247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963215" algn="ctr">
              <a:spcBef>
                <a:spcPts val="247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2250"/>
              <a:t>Click to edit Master text styles</a:t>
            </a:r>
          </a:p>
          <a:p>
            <a:pPr lvl="1">
              <a:defRPr sz="1800"/>
            </a:pPr>
            <a:r>
              <a:rPr lang="en-US" sz="2250"/>
              <a:t>Second level</a:t>
            </a:r>
          </a:p>
          <a:p>
            <a:pPr lvl="2">
              <a:defRPr sz="1800"/>
            </a:pPr>
            <a:r>
              <a:rPr lang="en-US" sz="2250"/>
              <a:t>Third level</a:t>
            </a:r>
          </a:p>
          <a:p>
            <a:pPr lvl="3">
              <a:defRPr sz="1800"/>
            </a:pPr>
            <a:r>
              <a:rPr lang="en-US" sz="2250"/>
              <a:t>Fourth level</a:t>
            </a:r>
          </a:p>
          <a:p>
            <a:pPr lvl="4">
              <a:defRPr sz="1800"/>
            </a:pPr>
            <a:r>
              <a:rPr lang="en-US" sz="2250"/>
              <a:t>Fifth level</a:t>
            </a:r>
            <a:endParaRPr sz="2250"/>
          </a:p>
        </p:txBody>
      </p:sp>
    </p:spTree>
    <p:extLst/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400" y="2130427"/>
            <a:ext cx="85725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400" y="3886200"/>
            <a:ext cx="85725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71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1A711D-BC26-467A-859E-666595895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39F0BB-70C7-46A5-BD01-7F18AC059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6278A9-97D7-4262-A241-811BDA3B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9DA-2AF9-4B82-897E-67B6BDD6961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E2F76B-C0C9-44B7-9A78-2DC3C769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5DC705-D840-458A-BF5C-3CDA27E7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467-C08B-4889-94C0-A21FF067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179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1CBFC3-346E-4143-9CAE-CBB83DDE4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BD4C09-8EEE-487D-896E-C109E5A57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E2EB40-4CE5-4474-B5D4-3623F169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9DA-2AF9-4B82-897E-67B6BDD6961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6C7B31-EFC9-405E-98F5-E0B89EB0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E27D1D-FCAE-4A5B-9847-70B12428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467-C08B-4889-94C0-A21FF067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23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691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3D0BC8-9D53-4AF4-9EEF-DBD3BA36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FFD6D8-28A6-4A8A-AE27-04A8E003D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9360A4-6E03-411E-83B6-E4B70D4CA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9DA-2AF9-4B82-897E-67B6BDD6961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9D8120-C5EA-4FCB-BDCA-234484FF7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701F47-AEC4-4A82-9D2D-6B1B12C9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467-C08B-4889-94C0-A21FF067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894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D4FE56-205D-4C31-98ED-24931190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C82721-46A2-4966-8681-DF7F0CD92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D892DA-36AB-4E3F-878B-E0D51AADF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6E1E77-84CC-409F-A4E4-02371C7C1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9DA-2AF9-4B82-897E-67B6BDD6961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829423-6DB3-41A4-BF04-0BD87AB90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EAB71B-E563-4735-83DA-849A9D80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467-C08B-4889-94C0-A21FF067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731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C4771-3528-499D-9A56-532FF66F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FC50C9-5F0C-483B-94BA-E9D04FBC4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1F67B8-9FB2-4DE5-B591-77275C534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D54BC9A-597C-4F52-924D-2522FC69A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79C6B4E-1823-450B-A90A-1211B3092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25B72F9-3663-4AE2-9050-372B1D17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9DA-2AF9-4B82-897E-67B6BDD6961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2B27CD9-93BA-4497-A029-F8BCE6A2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A6600E8-2E6E-4252-B215-7D0D42EA8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467-C08B-4889-94C0-A21FF067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377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93E91A-8BB1-4F6A-B40E-B3F9E07C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03979E-3323-4580-8002-EED4E11B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9DA-2AF9-4B82-897E-67B6BDD6961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AFB0D1-BF5F-4C1B-976C-0D2D9A5E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FB44AC-7E28-431C-BFB4-5534EB39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467-C08B-4889-94C0-A21FF067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668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69A09F4-0D2A-4909-B245-731CEE93C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9DA-2AF9-4B82-897E-67B6BDD6961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7D2343-9BCA-4A7E-9E84-2CC619D2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AC7497-6CFE-4759-991E-10E26233D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467-C08B-4889-94C0-A21FF067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71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1A48CE-9A70-40A2-88E6-83C46657A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4DCD3C-4E7B-406F-9686-F588C1E3E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94E72A-5C73-46E4-A0CE-0A20BEF19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070E75-58BE-497B-8F0C-AA66A836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9DA-2AF9-4B82-897E-67B6BDD6961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BBBFEA-B94A-4FE5-8355-77316A18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6341E2-12A0-4B83-AF9F-BEC75FB3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467-C08B-4889-94C0-A21FF067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888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FD452-3558-4582-90EF-8968884F2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3C7D5A0-1E2E-4038-81D9-FEECF6401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F641CB9-9237-42F5-9DE1-E8C6BA435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CDAEC4-165C-4743-87E7-74A3A4DC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9DA-2AF9-4B82-897E-67B6BDD6961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F0B885-2A52-4D6C-9C0F-AC9FDA272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8C4D79-91B4-400A-B1A4-9ABDDFDE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467-C08B-4889-94C0-A21FF067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37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74DA49-DA55-4CEF-B88C-50506C27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04E67D-F20A-41AE-9870-6F24F8C90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A4EC68-BD35-437A-B12B-3B7393BA4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9DA-2AF9-4B82-897E-67B6BDD6961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920101-8064-4506-AE6C-F7EC8EA8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3685AB-2038-4688-8C46-21417C1E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467-C08B-4889-94C0-A21FF067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235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5BA9D68-EE6E-4176-9511-DCFAFC2812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72851C-E9DD-4848-A436-C9820394E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10028E-AE45-4D19-A34F-FB2AC66B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9DA-2AF9-4B82-897E-67B6BDD6961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71084B-23E5-4AA9-9752-7FEDDEE7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0226C0-B42A-408A-A07C-4DE452EC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467-C08B-4889-94C0-A21FF067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59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06" y="2420888"/>
            <a:ext cx="89644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D89A918-85DA-49CA-9E4A-C7D80BF9F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797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86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36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58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68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60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0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13" y="16872"/>
            <a:ext cx="1029761" cy="1020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" y="16872"/>
            <a:ext cx="2530113" cy="8315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561058"/>
            <a:ext cx="9144000" cy="2264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90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8F57C70-09C1-48F8-B864-AFE8453D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44108B-04BC-4E7B-A13A-71351128E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44C76E-3B16-47FD-A614-F6E64C037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139DA-2AF9-4B82-897E-67B6BDD6961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CAE8A5-4F3C-4530-BA2F-F678074E5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EFF8BF-05E5-4CA1-B4E6-D1E262F50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6F467-C08B-4889-94C0-A21FF067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57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66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65EB849D-CFE5-4FD2-BEA8-51BD230D7FAA}"/>
              </a:ext>
            </a:extLst>
          </p:cNvPr>
          <p:cNvCxnSpPr>
            <a:cxnSpLocks/>
          </p:cNvCxnSpPr>
          <p:nvPr/>
        </p:nvCxnSpPr>
        <p:spPr>
          <a:xfrm>
            <a:off x="2195736" y="0"/>
            <a:ext cx="0" cy="6957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F74D9CB-E304-438B-A36F-502524ED5B5D}"/>
              </a:ext>
            </a:extLst>
          </p:cNvPr>
          <p:cNvCxnSpPr>
            <a:cxnSpLocks/>
          </p:cNvCxnSpPr>
          <p:nvPr/>
        </p:nvCxnSpPr>
        <p:spPr>
          <a:xfrm>
            <a:off x="4499992" y="0"/>
            <a:ext cx="101724" cy="7101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0519D5C-6860-4F9A-9ECE-95A74656E025}"/>
              </a:ext>
            </a:extLst>
          </p:cNvPr>
          <p:cNvCxnSpPr>
            <a:cxnSpLocks/>
          </p:cNvCxnSpPr>
          <p:nvPr/>
        </p:nvCxnSpPr>
        <p:spPr>
          <a:xfrm>
            <a:off x="6861449" y="0"/>
            <a:ext cx="131440" cy="7173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0173E5C-1054-475C-A9F0-95BE6D3B59CD}"/>
              </a:ext>
            </a:extLst>
          </p:cNvPr>
          <p:cNvSpPr/>
          <p:nvPr/>
        </p:nvSpPr>
        <p:spPr>
          <a:xfrm>
            <a:off x="32973" y="789751"/>
            <a:ext cx="208938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cs typeface="Arial" pitchFamily="34" charset="0"/>
              </a:rPr>
              <a:t>Early periodic tables arranged in order of </a:t>
            </a:r>
            <a:r>
              <a:rPr lang="en-GB" sz="900" b="1" dirty="0">
                <a:solidFill>
                  <a:schemeClr val="tx1"/>
                </a:solidFill>
                <a:cs typeface="Arial" pitchFamily="34" charset="0"/>
              </a:rPr>
              <a:t>atomic weight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2F7E272-CC55-4DB4-84FE-3F1EBB000385}"/>
              </a:ext>
            </a:extLst>
          </p:cNvPr>
          <p:cNvSpPr/>
          <p:nvPr/>
        </p:nvSpPr>
        <p:spPr>
          <a:xfrm>
            <a:off x="217981" y="2551821"/>
            <a:ext cx="1596689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900" dirty="0">
                <a:cs typeface="Arial" pitchFamily="34" charset="0"/>
                <a:sym typeface="Wingdings" panose="05000000000000000000" pitchFamily="2" charset="2"/>
              </a:rPr>
              <a:t> The elements were discovered that filled the gaps and proved him right.</a:t>
            </a:r>
            <a:endParaRPr lang="en-GB" sz="900" dirty="0"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B25FA74-160C-44D8-91EF-D6274CF7EE94}"/>
              </a:ext>
            </a:extLst>
          </p:cNvPr>
          <p:cNvSpPr/>
          <p:nvPr/>
        </p:nvSpPr>
        <p:spPr>
          <a:xfrm>
            <a:off x="4674868" y="735845"/>
            <a:ext cx="2050714" cy="566980"/>
          </a:xfrm>
          <a:prstGeom prst="rect">
            <a:avLst/>
          </a:prstGeom>
          <a:solidFill>
            <a:srgbClr val="D1CDD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Alkali Metals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Very reactive (due to single electron in outer shell)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E5D3B47-E15A-404E-B56C-1E9AB7F11A7E}"/>
              </a:ext>
            </a:extLst>
          </p:cNvPr>
          <p:cNvSpPr/>
          <p:nvPr/>
        </p:nvSpPr>
        <p:spPr>
          <a:xfrm>
            <a:off x="5293551" y="52187"/>
            <a:ext cx="1496010" cy="55610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Group 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3D0BBDB-7BD2-49F4-A671-0BF7A739FB9F}"/>
              </a:ext>
            </a:extLst>
          </p:cNvPr>
          <p:cNvSpPr/>
          <p:nvPr/>
        </p:nvSpPr>
        <p:spPr>
          <a:xfrm>
            <a:off x="2273417" y="202881"/>
            <a:ext cx="1337429" cy="5823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Metals vs Non-metals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7D3140B4-A7E6-4447-9815-81A31BBDC4BA}"/>
              </a:ext>
            </a:extLst>
          </p:cNvPr>
          <p:cNvSpPr/>
          <p:nvPr/>
        </p:nvSpPr>
        <p:spPr>
          <a:xfrm>
            <a:off x="115187" y="99659"/>
            <a:ext cx="1929875" cy="508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History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F4F2618-4276-42B5-932C-A14C5AA94112}"/>
              </a:ext>
            </a:extLst>
          </p:cNvPr>
          <p:cNvSpPr/>
          <p:nvPr/>
        </p:nvSpPr>
        <p:spPr>
          <a:xfrm>
            <a:off x="7086892" y="75089"/>
            <a:ext cx="1867610" cy="5103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Group 7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21617CE3-B5DB-4C6F-82E8-9E39F4EE16AC}"/>
              </a:ext>
            </a:extLst>
          </p:cNvPr>
          <p:cNvSpPr/>
          <p:nvPr/>
        </p:nvSpPr>
        <p:spPr>
          <a:xfrm>
            <a:off x="3729463" y="83556"/>
            <a:ext cx="1451623" cy="5786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>
                <a:solidFill>
                  <a:schemeClr val="tx1"/>
                </a:solidFill>
              </a:rPr>
              <a:t>Periodic </a:t>
            </a:r>
            <a:r>
              <a:rPr lang="en-GB" b="1" u="sng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0F548781-8715-4E63-AFAB-0F1109A65203}"/>
              </a:ext>
            </a:extLst>
          </p:cNvPr>
          <p:cNvSpPr/>
          <p:nvPr/>
        </p:nvSpPr>
        <p:spPr>
          <a:xfrm>
            <a:off x="145023" y="1247644"/>
            <a:ext cx="19105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 Some elements were in the wrong groups so didn’t follow the pattern</a:t>
            </a:r>
            <a:endParaRPr lang="en-GB" sz="9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09DCB411-B35C-4377-B894-631D36FBC889}"/>
              </a:ext>
            </a:extLst>
          </p:cNvPr>
          <p:cNvSpPr/>
          <p:nvPr/>
        </p:nvSpPr>
        <p:spPr>
          <a:xfrm>
            <a:off x="39997" y="2124186"/>
            <a:ext cx="208938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cs typeface="Arial" pitchFamily="34" charset="0"/>
              </a:rPr>
              <a:t>Mendeleev </a:t>
            </a:r>
            <a:r>
              <a:rPr lang="en-GB" sz="900" b="1" dirty="0">
                <a:solidFill>
                  <a:schemeClr val="tx1"/>
                </a:solidFill>
                <a:cs typeface="Arial" pitchFamily="34" charset="0"/>
              </a:rPr>
              <a:t>left gaps </a:t>
            </a:r>
            <a:r>
              <a:rPr lang="en-GB" sz="900" dirty="0">
                <a:solidFill>
                  <a:schemeClr val="tx1"/>
                </a:solidFill>
                <a:cs typeface="Arial" pitchFamily="34" charset="0"/>
              </a:rPr>
              <a:t>for undiscovered elements.</a:t>
            </a:r>
            <a:endParaRPr lang="en-GB" sz="9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316466B8-8DB7-4DC0-86D1-ED687F4BDC5D}"/>
              </a:ext>
            </a:extLst>
          </p:cNvPr>
          <p:cNvSpPr/>
          <p:nvPr/>
        </p:nvSpPr>
        <p:spPr>
          <a:xfrm>
            <a:off x="241536" y="3141551"/>
            <a:ext cx="1573134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900" dirty="0">
                <a:cs typeface="Arial" pitchFamily="34" charset="0"/>
                <a:sym typeface="Wingdings" panose="05000000000000000000" pitchFamily="2" charset="2"/>
              </a:rPr>
              <a:t> </a:t>
            </a:r>
            <a:r>
              <a:rPr lang="en-GB" sz="900" b="1" dirty="0">
                <a:cs typeface="Arial" pitchFamily="34" charset="0"/>
                <a:sym typeface="Wingdings" panose="05000000000000000000" pitchFamily="2" charset="2"/>
              </a:rPr>
              <a:t>Isotopes were discovered </a:t>
            </a:r>
            <a:r>
              <a:rPr lang="en-GB" sz="900" dirty="0">
                <a:cs typeface="Arial" pitchFamily="34" charset="0"/>
                <a:sym typeface="Wingdings" panose="05000000000000000000" pitchFamily="2" charset="2"/>
              </a:rPr>
              <a:t>which explained why order based on weight didn’t work.</a:t>
            </a:r>
            <a:endParaRPr lang="en-GB" sz="900" dirty="0"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68EB47B-3329-4711-A94A-DEF9717D6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388" y="1843861"/>
            <a:ext cx="2306410" cy="10517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7411178-AB13-4D21-88B2-F0FB1F960390}"/>
              </a:ext>
            </a:extLst>
          </p:cNvPr>
          <p:cNvSpPr/>
          <p:nvPr/>
        </p:nvSpPr>
        <p:spPr>
          <a:xfrm>
            <a:off x="2252372" y="2895584"/>
            <a:ext cx="1776703" cy="1078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Metals: </a:t>
            </a:r>
            <a:r>
              <a:rPr lang="en-GB" sz="1200" dirty="0">
                <a:solidFill>
                  <a:schemeClr val="tx1"/>
                </a:solidFill>
              </a:rPr>
              <a:t>Few electrons in outer shell so form </a:t>
            </a:r>
            <a:r>
              <a:rPr lang="en-GB" sz="1200" b="1" dirty="0">
                <a:solidFill>
                  <a:schemeClr val="tx1"/>
                </a:solidFill>
              </a:rPr>
              <a:t>positive ions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Hard, high melting and boiling points.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F8331313-B307-44F3-9393-5B1FAA22ACB5}"/>
              </a:ext>
            </a:extLst>
          </p:cNvPr>
          <p:cNvSpPr/>
          <p:nvPr/>
        </p:nvSpPr>
        <p:spPr>
          <a:xfrm>
            <a:off x="61584" y="4155673"/>
            <a:ext cx="2088232" cy="1061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900" dirty="0">
                <a:cs typeface="Arial" pitchFamily="34" charset="0"/>
                <a:sym typeface="Wingdings" panose="05000000000000000000" pitchFamily="2" charset="2"/>
              </a:rPr>
              <a:t>Modern periodic table – order of </a:t>
            </a:r>
            <a:r>
              <a:rPr lang="en-GB" sz="900" b="1" dirty="0">
                <a:cs typeface="Arial" pitchFamily="34" charset="0"/>
                <a:sym typeface="Wingdings" panose="05000000000000000000" pitchFamily="2" charset="2"/>
              </a:rPr>
              <a:t>atomic (proton) number.</a:t>
            </a:r>
          </a:p>
          <a:p>
            <a:r>
              <a:rPr lang="en-GB" sz="900" dirty="0">
                <a:cs typeface="Arial" pitchFamily="34" charset="0"/>
                <a:sym typeface="Wingdings" panose="05000000000000000000" pitchFamily="2" charset="2"/>
              </a:rPr>
              <a:t>Elements with similar properties in columns (</a:t>
            </a:r>
            <a:r>
              <a:rPr lang="en-GB" sz="900" b="1" dirty="0">
                <a:cs typeface="Arial" pitchFamily="34" charset="0"/>
                <a:sym typeface="Wingdings" panose="05000000000000000000" pitchFamily="2" charset="2"/>
              </a:rPr>
              <a:t>groups</a:t>
            </a:r>
            <a:r>
              <a:rPr lang="en-GB" sz="900" dirty="0">
                <a:cs typeface="Arial" pitchFamily="34" charset="0"/>
                <a:sym typeface="Wingdings" panose="05000000000000000000" pitchFamily="2" charset="2"/>
              </a:rPr>
              <a:t>).</a:t>
            </a:r>
          </a:p>
          <a:p>
            <a:r>
              <a:rPr lang="en-GB" sz="900" dirty="0">
                <a:cs typeface="Arial" pitchFamily="34" charset="0"/>
                <a:sym typeface="Wingdings" panose="05000000000000000000" pitchFamily="2" charset="2"/>
              </a:rPr>
              <a:t>Elements in same group have the same number of electrons in their outer shell and so have similar chemical properties.</a:t>
            </a:r>
            <a:endParaRPr lang="en-GB" sz="900" dirty="0"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712E909-665D-43E3-BCF0-E6BE4953F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77" y="5381299"/>
            <a:ext cx="1824359" cy="1043684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E1B3006A-50E6-4B56-A57E-90058A8254B0}"/>
              </a:ext>
            </a:extLst>
          </p:cNvPr>
          <p:cNvSpPr/>
          <p:nvPr/>
        </p:nvSpPr>
        <p:spPr>
          <a:xfrm>
            <a:off x="2645938" y="841524"/>
            <a:ext cx="1783007" cy="9664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Non-metals: </a:t>
            </a:r>
            <a:r>
              <a:rPr lang="en-GB" sz="1200" dirty="0">
                <a:solidFill>
                  <a:schemeClr val="tx1"/>
                </a:solidFill>
              </a:rPr>
              <a:t>Many electrons in outer shell so form </a:t>
            </a:r>
            <a:r>
              <a:rPr lang="en-GB" sz="1200" b="1" dirty="0">
                <a:solidFill>
                  <a:schemeClr val="tx1"/>
                </a:solidFill>
              </a:rPr>
              <a:t>negative ions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Low melting and boiling points.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1BFD6CD6-FE3D-48FE-ACEB-3AD79DD749AC}"/>
              </a:ext>
            </a:extLst>
          </p:cNvPr>
          <p:cNvSpPr/>
          <p:nvPr/>
        </p:nvSpPr>
        <p:spPr>
          <a:xfrm>
            <a:off x="2228781" y="4045696"/>
            <a:ext cx="1337429" cy="5823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Group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C7907B-64B6-4CB7-96B9-3CD01E05C1B1}"/>
              </a:ext>
            </a:extLst>
          </p:cNvPr>
          <p:cNvSpPr/>
          <p:nvPr/>
        </p:nvSpPr>
        <p:spPr>
          <a:xfrm>
            <a:off x="2366815" y="4673875"/>
            <a:ext cx="2059605" cy="62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Noble gases.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Unreactive (due to full outer shell)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588BAA-8E96-4BED-B8F7-873A15FDD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165" y="6216191"/>
            <a:ext cx="1193324" cy="641809"/>
          </a:xfrm>
          <a:prstGeom prst="rect">
            <a:avLst/>
          </a:prstGeom>
        </p:spPr>
      </p:pic>
      <p:pic>
        <p:nvPicPr>
          <p:cNvPr id="2052" name="Picture 4" descr="a diagram to show in which direction different balloons filled with noble gases would move.">
            <a:extLst>
              <a:ext uri="{FF2B5EF4-FFF2-40B4-BE49-F238E27FC236}">
                <a16:creationId xmlns:a16="http://schemas.microsoft.com/office/drawing/2014/main" xmlns="" id="{41F1121F-E7F3-4B0B-99D7-E62950796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82" y="5384410"/>
            <a:ext cx="1172495" cy="70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xmlns="" id="{1FE491C2-85AB-4964-B7AE-24B7C4719BBD}"/>
              </a:ext>
            </a:extLst>
          </p:cNvPr>
          <p:cNvSpPr/>
          <p:nvPr/>
        </p:nvSpPr>
        <p:spPr>
          <a:xfrm>
            <a:off x="3375814" y="6195004"/>
            <a:ext cx="1262656" cy="66299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Increasing boiling point</a:t>
            </a:r>
          </a:p>
        </p:txBody>
      </p:sp>
      <p:sp>
        <p:nvSpPr>
          <p:cNvPr id="63" name="Arrow: Down 62">
            <a:extLst>
              <a:ext uri="{FF2B5EF4-FFF2-40B4-BE49-F238E27FC236}">
                <a16:creationId xmlns:a16="http://schemas.microsoft.com/office/drawing/2014/main" xmlns="" id="{3C2ACAD0-6E88-41CB-BBED-327190C88E79}"/>
              </a:ext>
            </a:extLst>
          </p:cNvPr>
          <p:cNvSpPr/>
          <p:nvPr/>
        </p:nvSpPr>
        <p:spPr>
          <a:xfrm>
            <a:off x="2223388" y="5421238"/>
            <a:ext cx="1220193" cy="66299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Increasing atomic mass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D223017E-FC26-4660-9E78-732D2BD1F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1100" y="5029611"/>
            <a:ext cx="1720698" cy="1218254"/>
          </a:xfrm>
          <a:prstGeom prst="rect">
            <a:avLst/>
          </a:prstGeom>
        </p:spPr>
      </p:pic>
      <p:sp>
        <p:nvSpPr>
          <p:cNvPr id="65" name="Arrow: Down 64">
            <a:extLst>
              <a:ext uri="{FF2B5EF4-FFF2-40B4-BE49-F238E27FC236}">
                <a16:creationId xmlns:a16="http://schemas.microsoft.com/office/drawing/2014/main" xmlns="" id="{AEBF157E-FCBB-42B2-BB32-C7B66547FB3F}"/>
              </a:ext>
            </a:extLst>
          </p:cNvPr>
          <p:cNvSpPr/>
          <p:nvPr/>
        </p:nvSpPr>
        <p:spPr>
          <a:xfrm rot="10800000">
            <a:off x="7697739" y="4467453"/>
            <a:ext cx="915341" cy="20746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Halogens get MORE reactive</a:t>
            </a: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xmlns="" id="{4AB8CAD5-A9A5-4768-A298-B9B26A88DC81}"/>
              </a:ext>
            </a:extLst>
          </p:cNvPr>
          <p:cNvSpPr/>
          <p:nvPr/>
        </p:nvSpPr>
        <p:spPr>
          <a:xfrm rot="5400000">
            <a:off x="4909510" y="5322543"/>
            <a:ext cx="2008662" cy="9720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20400000" lon="0" rev="10800000"/>
              </a:camera>
              <a:lightRig rig="threePt" dir="t"/>
            </a:scene3d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Alkali metals get MORE reactive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26F64427-284E-4E1F-BB73-38838D9CB9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373" y="4939025"/>
            <a:ext cx="989043" cy="133059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9C00D301-085B-4F3C-A903-3F52ABBCDA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4601" y="5113941"/>
            <a:ext cx="603817" cy="157840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DED07864-4C5D-4646-89F6-128BDEEF3128}"/>
              </a:ext>
            </a:extLst>
          </p:cNvPr>
          <p:cNvSpPr/>
          <p:nvPr/>
        </p:nvSpPr>
        <p:spPr>
          <a:xfrm>
            <a:off x="6986059" y="732055"/>
            <a:ext cx="2050714" cy="5669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Halogens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Very reactive (due to having 7 electrons in outer shell)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F1B41DC0-3728-45A5-871B-8E067FC30FD8}"/>
              </a:ext>
            </a:extLst>
          </p:cNvPr>
          <p:cNvSpPr/>
          <p:nvPr/>
        </p:nvSpPr>
        <p:spPr>
          <a:xfrm>
            <a:off x="7029661" y="1691543"/>
            <a:ext cx="1920440" cy="26441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Non- metals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Exist in pairs as molecules (diatomic molecules)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React with metals to form white solid crystals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React with non-metals to form small molecules</a:t>
            </a: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0DE5147-27AA-4A64-A36D-3E558A0A1B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4659606" y="1415282"/>
            <a:ext cx="872379" cy="17871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EC5E23D-F5FB-48F6-B1F6-CB4412945B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5268" y="3835713"/>
            <a:ext cx="2330703" cy="277513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4C1958DA-DFFA-4B06-9D1A-6399AFBAD630}"/>
              </a:ext>
            </a:extLst>
          </p:cNvPr>
          <p:cNvSpPr/>
          <p:nvPr/>
        </p:nvSpPr>
        <p:spPr>
          <a:xfrm>
            <a:off x="5607537" y="1375365"/>
            <a:ext cx="1125663" cy="2059717"/>
          </a:xfrm>
          <a:prstGeom prst="rect">
            <a:avLst/>
          </a:prstGeom>
          <a:solidFill>
            <a:srgbClr val="D1CDD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</a:rPr>
              <a:t>Metals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endParaRPr lang="en-GB" sz="1050" dirty="0">
              <a:solidFill>
                <a:schemeClr val="tx1"/>
              </a:solidFill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</a:rPr>
              <a:t>React with oxygen to form </a:t>
            </a:r>
            <a:r>
              <a:rPr lang="en-GB" sz="1050" b="1" dirty="0">
                <a:solidFill>
                  <a:schemeClr val="tx1"/>
                </a:solidFill>
              </a:rPr>
              <a:t>oxides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</a:rPr>
              <a:t>React with water to form the </a:t>
            </a:r>
            <a:r>
              <a:rPr lang="en-GB" sz="1050" b="1" dirty="0">
                <a:solidFill>
                  <a:schemeClr val="tx1"/>
                </a:solidFill>
              </a:rPr>
              <a:t>hydroxide and hydrogen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</a:rPr>
              <a:t>React with chlorine to form </a:t>
            </a:r>
            <a:r>
              <a:rPr lang="en-GB" sz="1050" b="1" dirty="0">
                <a:solidFill>
                  <a:schemeClr val="tx1"/>
                </a:solidFill>
              </a:rPr>
              <a:t>chlorides</a:t>
            </a:r>
          </a:p>
          <a:p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2273458-567E-4556-9EDF-90765DF3B3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2716" y="4154853"/>
            <a:ext cx="1617020" cy="2615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CAF6E90-595B-489B-AA0C-342D9B4B35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7681" y="3469602"/>
            <a:ext cx="2018644" cy="3286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4F17AC4-C050-4A4F-8B8E-A7FCCC393D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52449" y="2533277"/>
            <a:ext cx="1860186" cy="542343"/>
          </a:xfrm>
          <a:prstGeom prst="rect">
            <a:avLst/>
          </a:prstGeom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2EA1BB4C-DFC1-432B-A8C2-17F8C54FC4FC}"/>
              </a:ext>
            </a:extLst>
          </p:cNvPr>
          <p:cNvCxnSpPr>
            <a:cxnSpLocks/>
          </p:cNvCxnSpPr>
          <p:nvPr/>
        </p:nvCxnSpPr>
        <p:spPr>
          <a:xfrm>
            <a:off x="1043608" y="3715375"/>
            <a:ext cx="0" cy="3978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EF606937-D0CC-4754-B1D5-EFDE01D4B4A8}"/>
              </a:ext>
            </a:extLst>
          </p:cNvPr>
          <p:cNvCxnSpPr>
            <a:cxnSpLocks/>
          </p:cNvCxnSpPr>
          <p:nvPr/>
        </p:nvCxnSpPr>
        <p:spPr>
          <a:xfrm>
            <a:off x="1016325" y="1675279"/>
            <a:ext cx="0" cy="3978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1B259B37-C2B4-482A-B642-1DDF8AFEAF99}"/>
              </a:ext>
            </a:extLst>
          </p:cNvPr>
          <p:cNvCxnSpPr>
            <a:cxnSpLocks/>
          </p:cNvCxnSpPr>
          <p:nvPr/>
        </p:nvCxnSpPr>
        <p:spPr>
          <a:xfrm>
            <a:off x="4007142" y="1664008"/>
            <a:ext cx="204818" cy="4091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45815CA9-6AA4-482D-901A-52C5FE3F65B5}"/>
              </a:ext>
            </a:extLst>
          </p:cNvPr>
          <p:cNvCxnSpPr>
            <a:cxnSpLocks/>
          </p:cNvCxnSpPr>
          <p:nvPr/>
        </p:nvCxnSpPr>
        <p:spPr>
          <a:xfrm flipH="1" flipV="1">
            <a:off x="2833484" y="2625045"/>
            <a:ext cx="336845" cy="2580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5653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XL Sci" id="{2CFE4A30-D880-BA4E-B779-8E17F61ECAC9}" vid="{3D4DF9ED-AD7F-6943-859C-106C4E3396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28421</TotalTime>
  <Words>249</Words>
  <Application>Microsoft Office PowerPoint</Application>
  <PresentationFormat>On-screen Show (4:3)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News Gothic MT</vt:lpstr>
      <vt:lpstr>Wingdings</vt:lpstr>
      <vt:lpstr>Custom Design</vt:lpstr>
      <vt:lpstr>PIXL Sci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zarina shaffi</dc:creator>
  <cp:lastModifiedBy>Administrator</cp:lastModifiedBy>
  <cp:revision>297</cp:revision>
  <cp:lastPrinted>2017-10-27T15:58:48Z</cp:lastPrinted>
  <dcterms:created xsi:type="dcterms:W3CDTF">2016-03-05T09:38:04Z</dcterms:created>
  <dcterms:modified xsi:type="dcterms:W3CDTF">2019-01-15T19:29:46Z</dcterms:modified>
</cp:coreProperties>
</file>