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75" r:id="rId2"/>
    <p:sldMasterId id="2147483693" r:id="rId3"/>
  </p:sldMasterIdLst>
  <p:notesMasterIdLst>
    <p:notesMasterId r:id="rId5"/>
  </p:notesMasterIdLst>
  <p:sldIdLst>
    <p:sldId id="344" r:id="rId4"/>
  </p:sldIdLst>
  <p:sldSz cx="9144000" cy="6858000" type="screen4x3"/>
  <p:notesSz cx="9990138" cy="14374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Simpkins" initials="MS" lastIdx="55" clrIdx="0">
    <p:extLst/>
  </p:cmAuthor>
  <p:cmAuthor id="2" name="Amanda Fleck" initials="AF" lastIdx="1" clrIdx="1">
    <p:extLst/>
  </p:cmAuthor>
  <p:cmAuthor id="3" name="Amanda Fleck" initials="AF [2]" lastIdx="1" clrIdx="2">
    <p:extLst/>
  </p:cmAuthor>
  <p:cmAuthor id="4" name="Amanda Fleck" initials="AF [3]" lastIdx="1" clrIdx="3">
    <p:extLst/>
  </p:cmAuthor>
  <p:cmAuthor id="5" name="Amanda Fleck" initials="AF [4]" lastIdx="1" clrIdx="4">
    <p:extLst/>
  </p:cmAuthor>
  <p:cmAuthor id="6" name="Amanda Fleck" initials="AF [5]" lastIdx="1" clrIdx="5">
    <p:extLst/>
  </p:cmAuthor>
  <p:cmAuthor id="7" name="Amanda Fleck" initials="AF [6]" lastIdx="1" clrIdx="6">
    <p:extLst/>
  </p:cmAuthor>
  <p:cmAuthor id="8" name="Amanda Fleck" initials="AF [7]" lastIdx="1" clrIdx="7">
    <p:extLst/>
  </p:cmAuthor>
  <p:cmAuthor id="9" name="Amanda Fleck" initials="AF [8]" lastIdx="1" clrIdx="8">
    <p:extLst/>
  </p:cmAuthor>
  <p:cmAuthor id="10" name="Amanda Fleck" initials="AF [9]" lastIdx="1" clrIdx="9">
    <p:extLst/>
  </p:cmAuthor>
  <p:cmAuthor id="11" name="Amanda Fleck" initials="AF [10]" lastIdx="1" clrIdx="10">
    <p:extLst/>
  </p:cmAuthor>
  <p:cmAuthor id="12" name="Amanda Fleck" initials="AF [11]" lastIdx="1" clrIdx="11">
    <p:extLst/>
  </p:cmAuthor>
  <p:cmAuthor id="13" name="Tracy Barrett" initials="TB" lastIdx="68" clrIdx="1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C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220" autoAdjust="0"/>
    <p:restoredTop sz="95046" autoAdjust="0"/>
  </p:normalViewPr>
  <p:slideViewPr>
    <p:cSldViewPr>
      <p:cViewPr varScale="1">
        <p:scale>
          <a:sx n="74" d="100"/>
          <a:sy n="74" d="100"/>
        </p:scale>
        <p:origin x="7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10232"/>
    </p:cViewPr>
  </p:sorterViewPr>
  <p:notesViewPr>
    <p:cSldViewPr>
      <p:cViewPr varScale="1">
        <p:scale>
          <a:sx n="85" d="100"/>
          <a:sy n="85" d="100"/>
        </p:scale>
        <p:origin x="195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29060" cy="721238"/>
          </a:xfrm>
          <a:prstGeom prst="rect">
            <a:avLst/>
          </a:prstGeom>
        </p:spPr>
        <p:txBody>
          <a:bodyPr vert="horz" lIns="132579" tIns="66289" rIns="132579" bIns="66289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58766" y="0"/>
            <a:ext cx="4329060" cy="721238"/>
          </a:xfrm>
          <a:prstGeom prst="rect">
            <a:avLst/>
          </a:prstGeom>
        </p:spPr>
        <p:txBody>
          <a:bodyPr vert="horz" lIns="132579" tIns="66289" rIns="132579" bIns="66289" rtlCol="0"/>
          <a:lstStyle>
            <a:lvl1pPr algn="r">
              <a:defRPr sz="1700"/>
            </a:lvl1pPr>
          </a:lstStyle>
          <a:p>
            <a:fld id="{E42D2026-0859-4913-9377-3DA08F595AD2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58950" y="1797050"/>
            <a:ext cx="6472238" cy="4852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579" tIns="66289" rIns="132579" bIns="662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9014" y="6917879"/>
            <a:ext cx="7992110" cy="5660083"/>
          </a:xfrm>
          <a:prstGeom prst="rect">
            <a:avLst/>
          </a:prstGeom>
        </p:spPr>
        <p:txBody>
          <a:bodyPr vert="horz" lIns="132579" tIns="66289" rIns="132579" bIns="662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53579"/>
            <a:ext cx="4329060" cy="721236"/>
          </a:xfrm>
          <a:prstGeom prst="rect">
            <a:avLst/>
          </a:prstGeom>
        </p:spPr>
        <p:txBody>
          <a:bodyPr vert="horz" lIns="132579" tIns="66289" rIns="132579" bIns="66289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58766" y="13653579"/>
            <a:ext cx="4329060" cy="721236"/>
          </a:xfrm>
          <a:prstGeom prst="rect">
            <a:avLst/>
          </a:prstGeom>
        </p:spPr>
        <p:txBody>
          <a:bodyPr vert="horz" lIns="132579" tIns="66289" rIns="132579" bIns="66289" rtlCol="0" anchor="b"/>
          <a:lstStyle>
            <a:lvl1pPr algn="r">
              <a:defRPr sz="1700"/>
            </a:lvl1pPr>
          </a:lstStyle>
          <a:p>
            <a:fld id="{2C9D32D9-63A9-423F-8B77-368638260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0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8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073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257300"/>
            <a:ext cx="8458200" cy="7493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133600"/>
            <a:ext cx="8458200" cy="4165600"/>
          </a:xfrm>
        </p:spPr>
        <p:txBody>
          <a:bodyPr/>
          <a:lstStyle>
            <a:lvl1pPr>
              <a:defRPr>
                <a:latin typeface="News Gothic MT"/>
                <a:cs typeface="News Gothic MT"/>
              </a:defRPr>
            </a:lvl1pPr>
            <a:lvl2pPr>
              <a:defRPr>
                <a:latin typeface="News Gothic MT"/>
                <a:cs typeface="News Gothic MT"/>
              </a:defRPr>
            </a:lvl2pPr>
            <a:lvl3pPr>
              <a:defRPr>
                <a:latin typeface="News Gothic MT"/>
                <a:cs typeface="News Gothic MT"/>
              </a:defRPr>
            </a:lvl3pPr>
            <a:lvl4pPr>
              <a:defRPr>
                <a:latin typeface="News Gothic MT"/>
                <a:cs typeface="News Gothic MT"/>
              </a:defRPr>
            </a:lvl4pPr>
            <a:lvl5pPr>
              <a:defRPr>
                <a:latin typeface="News Gothic MT"/>
                <a:cs typeface="News Gothic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457200" y="92079"/>
            <a:ext cx="8229600" cy="150812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4425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lang="en-US" sz="4425"/>
              <a:t>Click to edit Master title style</a:t>
            </a:r>
            <a:endParaRPr sz="4425"/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1pPr>
            <a:lvl2pPr marL="0" indent="240506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2pPr>
            <a:lvl3pPr marL="0" indent="481013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3pPr>
            <a:lvl4pPr marL="0" indent="722709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4pPr>
            <a:lvl5pPr marL="0" indent="963215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 lvl="0">
              <a:defRPr sz="1800"/>
            </a:pPr>
            <a:r>
              <a:rPr lang="en-US" sz="2250"/>
              <a:t>Click to edit Master text styles</a:t>
            </a:r>
          </a:p>
          <a:p>
            <a:pPr lvl="1">
              <a:defRPr sz="1800"/>
            </a:pPr>
            <a:r>
              <a:rPr lang="en-US" sz="2250"/>
              <a:t>Second level</a:t>
            </a:r>
          </a:p>
          <a:p>
            <a:pPr lvl="2">
              <a:defRPr sz="1800"/>
            </a:pPr>
            <a:r>
              <a:rPr lang="en-US" sz="2250"/>
              <a:t>Third level</a:t>
            </a:r>
          </a:p>
          <a:p>
            <a:pPr lvl="3">
              <a:defRPr sz="1800"/>
            </a:pPr>
            <a:r>
              <a:rPr lang="en-US" sz="2250"/>
              <a:t>Fourth level</a:t>
            </a:r>
          </a:p>
          <a:p>
            <a:pPr lvl="4">
              <a:defRPr sz="1800"/>
            </a:pPr>
            <a:r>
              <a:rPr lang="en-US" sz="2250"/>
              <a:t>Fifth level</a:t>
            </a:r>
            <a:endParaRPr sz="2250"/>
          </a:p>
        </p:txBody>
      </p:sp>
    </p:spTree>
    <p:extLst/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7"/>
            <a:ext cx="85725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400" y="3886200"/>
            <a:ext cx="85725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News Gothic MT"/>
                <a:cs typeface="News Gothic MT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71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A711D-BC26-467A-859E-666595895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39F0BB-70C7-46A5-BD01-7F18AC059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6278A9-97D7-4262-A241-811BDA3B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E2F76B-C0C9-44B7-9A78-2DC3C7690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5DC705-D840-458A-BF5C-3CDA27E7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1792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1CBFC3-346E-4143-9CAE-CBB83DDE4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BD4C09-8EEE-487D-896E-C109E5A57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E2EB40-4CE5-4474-B5D4-3623F1697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6C7B31-EFC9-405E-98F5-E0B89EB04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E27D1D-FCAE-4A5B-9847-70B12428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3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910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3D0BC8-9D53-4AF4-9EEF-DBD3BA36A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FFD6D8-28A6-4A8A-AE27-04A8E003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9360A4-6E03-411E-83B6-E4B70D4CA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9D8120-C5EA-4FCB-BDCA-234484FF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701F47-AEC4-4A82-9D2D-6B1B12C9D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8948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D4FE56-205D-4C31-98ED-24931190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C82721-46A2-4966-8681-DF7F0CD92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D892DA-36AB-4E3F-878B-E0D51AADF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46E1E77-84CC-409F-A4E4-02371C7C1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829423-6DB3-41A4-BF04-0BD87AB90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EAB71B-E563-4735-83DA-849A9D80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7316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FC4771-3528-499D-9A56-532FF66F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FC50C9-5F0C-483B-94BA-E9D04FBC4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E1F67B8-9FB2-4DE5-B591-77275C534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D54BC9A-597C-4F52-924D-2522FC69A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79C6B4E-1823-450B-A90A-1211B3092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25B72F9-3663-4AE2-9050-372B1D17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2B27CD9-93BA-4497-A029-F8BCE6A2B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A6600E8-2E6E-4252-B215-7D0D42EA8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3778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93E91A-8BB1-4F6A-B40E-B3F9E07CD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A03979E-3323-4580-8002-EED4E11B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8AFB0D1-BF5F-4C1B-976C-0D2D9A5E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FB44AC-7E28-431C-BFB4-5534EB396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6688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9A09F4-0D2A-4909-B245-731CEE93C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A7D2343-9BCA-4A7E-9E84-2CC619D2D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9AC7497-6CFE-4759-991E-10E26233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8711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1A48CE-9A70-40A2-88E6-83C46657A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4DCD3C-4E7B-406F-9686-F588C1E3E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94E72A-5C73-46E4-A0CE-0A20BEF19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070E75-58BE-497B-8F0C-AA66A836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0BBBFEA-B94A-4FE5-8355-77316A18F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6341E2-12A0-4B83-AF9F-BEC75FB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8883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4FD452-3558-4582-90EF-8968884F2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3C7D5A0-1E2E-4038-81D9-FEECF6401E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F641CB9-9237-42F5-9DE1-E8C6BA435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2CDAEC4-165C-4743-87E7-74A3A4DCB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F0B885-2A52-4D6C-9C0F-AC9FDA27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8C4D79-91B4-400A-B1A4-9ABDDFDE7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376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74DA49-DA55-4CEF-B88C-50506C27C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404E67D-F20A-41AE-9870-6F24F8C90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A4EC68-BD35-437A-B12B-3B7393BA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920101-8064-4506-AE6C-F7EC8EA8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3685AB-2038-4688-8C46-21417C1E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359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5BA9D68-EE6E-4176-9511-DCFAFC2812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672851C-E9DD-4848-A436-C9820394E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0028E-AE45-4D19-A34F-FB2AC66B2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71084B-23E5-4AA9-9752-7FEDDEE7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0226C0-B42A-408A-A07C-4DE452EC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6595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406" y="2420888"/>
            <a:ext cx="896448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News Gothic MT"/>
                <a:cs typeface="News Gothic M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8D89A918-85DA-49CA-9E4A-C7D80BF9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79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6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36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58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64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68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60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0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113" y="16872"/>
            <a:ext cx="1029761" cy="10206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" y="16872"/>
            <a:ext cx="2530113" cy="8315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561058"/>
            <a:ext cx="9144000" cy="2264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better hope – brighter</a:t>
            </a:r>
            <a:r>
              <a:rPr lang="en-GB" sz="900" baseline="0" dirty="0">
                <a:latin typeface="Arial" panose="020B0604020202020204" pitchFamily="34" charset="0"/>
                <a:cs typeface="Arial" panose="020B0604020202020204" pitchFamily="34" charset="0"/>
              </a:rPr>
              <a:t> future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8F57C70-09C1-48F8-B864-AFE8453D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44108B-04BC-4E7B-A13A-71351128E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44C76E-3B16-47FD-A614-F6E64C037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CAE8A5-4F3C-4530-BA2F-F678074E5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EFF8BF-05E5-4CA1-B4E6-D1E262F50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57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66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gif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65EB849D-CFE5-4FD2-BEA8-51BD230D7FAA}"/>
              </a:ext>
            </a:extLst>
          </p:cNvPr>
          <p:cNvCxnSpPr>
            <a:cxnSpLocks/>
          </p:cNvCxnSpPr>
          <p:nvPr/>
        </p:nvCxnSpPr>
        <p:spPr>
          <a:xfrm>
            <a:off x="2195736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DF74D9CB-E304-438B-A36F-502524ED5B5D}"/>
              </a:ext>
            </a:extLst>
          </p:cNvPr>
          <p:cNvCxnSpPr>
            <a:cxnSpLocks/>
          </p:cNvCxnSpPr>
          <p:nvPr/>
        </p:nvCxnSpPr>
        <p:spPr>
          <a:xfrm>
            <a:off x="4499992" y="0"/>
            <a:ext cx="101724" cy="7101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0519D5C-6860-4F9A-9ECE-95A74656E025}"/>
              </a:ext>
            </a:extLst>
          </p:cNvPr>
          <p:cNvCxnSpPr>
            <a:cxnSpLocks/>
          </p:cNvCxnSpPr>
          <p:nvPr/>
        </p:nvCxnSpPr>
        <p:spPr>
          <a:xfrm>
            <a:off x="6861449" y="0"/>
            <a:ext cx="131440" cy="7173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0173E5C-1054-475C-A9F0-95BE6D3B59CD}"/>
              </a:ext>
            </a:extLst>
          </p:cNvPr>
          <p:cNvSpPr/>
          <p:nvPr/>
        </p:nvSpPr>
        <p:spPr>
          <a:xfrm>
            <a:off x="42223" y="770601"/>
            <a:ext cx="208938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tx1"/>
                </a:solidFill>
                <a:cs typeface="Arial" pitchFamily="34" charset="0"/>
              </a:rPr>
              <a:t>To measure the rate of a reaction you can: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  <a:cs typeface="Arial" pitchFamily="34" charset="0"/>
              </a:rPr>
              <a:t>Measure how fast the reactants are used 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  <a:cs typeface="Arial" pitchFamily="34" charset="0"/>
              </a:rPr>
              <a:t>Measure how fast the products are made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9B25FA74-160C-44D8-91EF-D6274CF7EE94}"/>
              </a:ext>
            </a:extLst>
          </p:cNvPr>
          <p:cNvSpPr/>
          <p:nvPr/>
        </p:nvSpPr>
        <p:spPr>
          <a:xfrm>
            <a:off x="6645409" y="708517"/>
            <a:ext cx="2278241" cy="363356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Surface area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AE5D3B47-E15A-404E-B56C-1E9AB7F11A7E}"/>
              </a:ext>
            </a:extLst>
          </p:cNvPr>
          <p:cNvSpPr/>
          <p:nvPr/>
        </p:nvSpPr>
        <p:spPr>
          <a:xfrm>
            <a:off x="7028267" y="73927"/>
            <a:ext cx="1496010" cy="55610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Factors affecting rate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13D0BBDB-7BD2-49F4-A671-0BF7A739FB9F}"/>
              </a:ext>
            </a:extLst>
          </p:cNvPr>
          <p:cNvSpPr/>
          <p:nvPr/>
        </p:nvSpPr>
        <p:spPr>
          <a:xfrm>
            <a:off x="2273417" y="202881"/>
            <a:ext cx="1337429" cy="5823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Collision theory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7D3140B4-A7E6-4447-9815-81A31BBDC4BA}"/>
              </a:ext>
            </a:extLst>
          </p:cNvPr>
          <p:cNvSpPr/>
          <p:nvPr/>
        </p:nvSpPr>
        <p:spPr>
          <a:xfrm>
            <a:off x="115187" y="99659"/>
            <a:ext cx="1929875" cy="5086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Measuring Rate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xmlns="" id="{21617CE3-B5DB-4C6F-82E8-9E39F4EE16AC}"/>
              </a:ext>
            </a:extLst>
          </p:cNvPr>
          <p:cNvSpPr/>
          <p:nvPr/>
        </p:nvSpPr>
        <p:spPr>
          <a:xfrm>
            <a:off x="3729463" y="83555"/>
            <a:ext cx="2902464" cy="599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 smtClean="0">
                <a:solidFill>
                  <a:schemeClr val="tx1"/>
                </a:solidFill>
              </a:rPr>
              <a:t>Rates of Reaction</a:t>
            </a:r>
            <a:endParaRPr lang="en-GB" b="1" u="sng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0F548781-8715-4E63-AFAB-0F1109A65203}"/>
              </a:ext>
            </a:extLst>
          </p:cNvPr>
          <p:cNvSpPr/>
          <p:nvPr/>
        </p:nvSpPr>
        <p:spPr>
          <a:xfrm>
            <a:off x="95487" y="1856238"/>
            <a:ext cx="191054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e.g. Measure mass lost due to gas formed</a:t>
            </a:r>
            <a:endParaRPr lang="en-GB" sz="9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6B1CCDE2-105B-4CEF-8789-C3C5D26A6220}"/>
              </a:ext>
            </a:extLst>
          </p:cNvPr>
          <p:cNvSpPr/>
          <p:nvPr/>
        </p:nvSpPr>
        <p:spPr>
          <a:xfrm>
            <a:off x="2390327" y="904189"/>
            <a:ext cx="1900538" cy="8572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For a reaction to happen reactants must: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collide</a:t>
            </a:r>
            <a:r>
              <a:rPr lang="en-GB" sz="1100" dirty="0">
                <a:solidFill>
                  <a:schemeClr val="tx1"/>
                </a:solidFill>
              </a:rPr>
              <a:t> with </a:t>
            </a:r>
            <a:r>
              <a:rPr lang="en-GB" sz="1100" b="1" dirty="0">
                <a:solidFill>
                  <a:schemeClr val="tx1"/>
                </a:solidFill>
              </a:rPr>
              <a:t>enough energy </a:t>
            </a:r>
            <a:r>
              <a:rPr lang="en-GB" sz="1100" dirty="0">
                <a:solidFill>
                  <a:schemeClr val="tx1"/>
                </a:solidFill>
              </a:rPr>
              <a:t>(activation energy)</a:t>
            </a:r>
            <a:endParaRPr lang="en-GB" sz="1100" b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741C72F-84A9-4F2E-9FC1-C7702D445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9" y="2380794"/>
            <a:ext cx="1931226" cy="711953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97B0C209-6FB6-4B1B-8E1E-22D1E616715D}"/>
              </a:ext>
            </a:extLst>
          </p:cNvPr>
          <p:cNvSpPr/>
          <p:nvPr/>
        </p:nvSpPr>
        <p:spPr>
          <a:xfrm>
            <a:off x="193504" y="5743306"/>
            <a:ext cx="196891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e.g. Measure time for insoluble product to form</a:t>
            </a:r>
            <a:endParaRPr lang="en-GB" sz="900" b="1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1C01937-6B19-4AF5-A238-2B9879E19C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39" y="6135802"/>
            <a:ext cx="1614530" cy="725028"/>
          </a:xfrm>
          <a:prstGeom prst="rect">
            <a:avLst/>
          </a:prstGeom>
        </p:spPr>
      </p:pic>
      <p:pic>
        <p:nvPicPr>
          <p:cNvPr id="3074" name="Picture 2" descr="Image result for measuring rate of reaction">
            <a:extLst>
              <a:ext uri="{FF2B5EF4-FFF2-40B4-BE49-F238E27FC236}">
                <a16:creationId xmlns:a16="http://schemas.microsoft.com/office/drawing/2014/main" xmlns="" id="{E945C5D6-D603-4B3F-BE13-204ABD8CA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92" y="4178059"/>
            <a:ext cx="1850436" cy="100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CCFC8EE-C53B-4913-BCF1-1750D682CC0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76" b="-492"/>
          <a:stretch/>
        </p:blipFill>
        <p:spPr>
          <a:xfrm>
            <a:off x="2773368" y="1813013"/>
            <a:ext cx="1134456" cy="546901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656FAC3A-2CF0-4945-B62D-414729530193}"/>
              </a:ext>
            </a:extLst>
          </p:cNvPr>
          <p:cNvSpPr/>
          <p:nvPr/>
        </p:nvSpPr>
        <p:spPr>
          <a:xfrm>
            <a:off x="2294258" y="2911696"/>
            <a:ext cx="2120306" cy="1381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50" dirty="0">
                <a:solidFill>
                  <a:schemeClr val="tx1"/>
                </a:solidFill>
              </a:rPr>
              <a:t>So to increase the rate of a reaction you must either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tx1"/>
                </a:solidFill>
              </a:rPr>
              <a:t>Increase the frequency of collisions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tx1"/>
                </a:solidFill>
              </a:rPr>
              <a:t>Increase the energy of the collisions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b="1" dirty="0">
                <a:solidFill>
                  <a:schemeClr val="tx1"/>
                </a:solidFill>
              </a:rPr>
              <a:t>Decrease the energy needed for a collision to be successful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AD594E1B-D45D-4D61-B8E1-F001D7E8E4EA}"/>
              </a:ext>
            </a:extLst>
          </p:cNvPr>
          <p:cNvSpPr/>
          <p:nvPr/>
        </p:nvSpPr>
        <p:spPr>
          <a:xfrm>
            <a:off x="2404864" y="2395282"/>
            <a:ext cx="1834786" cy="4486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A successful collision is one that leads to a reaction</a:t>
            </a:r>
            <a:endParaRPr lang="en-GB" sz="1050" b="1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0BD93891-A9FC-4C3E-9C8F-1B7C2DC8B1A3}"/>
              </a:ext>
            </a:extLst>
          </p:cNvPr>
          <p:cNvSpPr/>
          <p:nvPr/>
        </p:nvSpPr>
        <p:spPr>
          <a:xfrm>
            <a:off x="2441497" y="4722274"/>
            <a:ext cx="2322304" cy="273017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Concentration and Pressure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9B749ACD-5E07-4201-A8E3-AE968C64192E}"/>
              </a:ext>
            </a:extLst>
          </p:cNvPr>
          <p:cNvSpPr/>
          <p:nvPr/>
        </p:nvSpPr>
        <p:spPr>
          <a:xfrm>
            <a:off x="6768925" y="3515323"/>
            <a:ext cx="2317195" cy="467394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Temperature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70ABB78E-047D-4DDC-A6A5-EB386610E55E}"/>
              </a:ext>
            </a:extLst>
          </p:cNvPr>
          <p:cNvSpPr/>
          <p:nvPr/>
        </p:nvSpPr>
        <p:spPr>
          <a:xfrm>
            <a:off x="5831110" y="5121402"/>
            <a:ext cx="2317195" cy="467394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Catalysts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EDCB066F-F83C-4424-ABE1-0B8459C7DE34}"/>
              </a:ext>
            </a:extLst>
          </p:cNvPr>
          <p:cNvSpPr/>
          <p:nvPr/>
        </p:nvSpPr>
        <p:spPr>
          <a:xfrm>
            <a:off x="2311370" y="5679727"/>
            <a:ext cx="1348164" cy="1121885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More particles </a:t>
            </a:r>
            <a:r>
              <a:rPr lang="en-GB" sz="1200" dirty="0">
                <a:solidFill>
                  <a:schemeClr val="tx1"/>
                </a:solidFill>
              </a:rPr>
              <a:t>in the same space.</a:t>
            </a:r>
          </a:p>
          <a:p>
            <a:r>
              <a:rPr lang="en-GB" sz="1200" b="1" dirty="0">
                <a:solidFill>
                  <a:schemeClr val="tx1"/>
                </a:solidFill>
              </a:rPr>
              <a:t>More frequent collisions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70B1C6E-6216-4D6C-A907-B4E1799C60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5957" y="5071488"/>
            <a:ext cx="1056477" cy="1208360"/>
          </a:xfrm>
          <a:prstGeom prst="rect">
            <a:avLst/>
          </a:prstGeom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BB6C9FD-EDBE-4A5F-8625-21E617162808}"/>
              </a:ext>
            </a:extLst>
          </p:cNvPr>
          <p:cNvSpPr/>
          <p:nvPr/>
        </p:nvSpPr>
        <p:spPr>
          <a:xfrm>
            <a:off x="5625773" y="1232266"/>
            <a:ext cx="1410444" cy="1155614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More particles available</a:t>
            </a:r>
            <a:r>
              <a:rPr lang="en-GB" sz="1200" dirty="0">
                <a:solidFill>
                  <a:schemeClr val="tx1"/>
                </a:solidFill>
              </a:rPr>
              <a:t> to react.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More frequent collisions</a:t>
            </a:r>
          </a:p>
        </p:txBody>
      </p:sp>
      <p:pic>
        <p:nvPicPr>
          <p:cNvPr id="3076" name="Picture 4" descr="Image result for surface area rate of reaction">
            <a:extLst>
              <a:ext uri="{FF2B5EF4-FFF2-40B4-BE49-F238E27FC236}">
                <a16:creationId xmlns:a16="http://schemas.microsoft.com/office/drawing/2014/main" xmlns="" id="{1E6BDE17-9C73-4A24-A767-867E6DB7F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674" y="1277106"/>
            <a:ext cx="1652976" cy="148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A6A44501-A021-4977-A342-FE724A4CF678}"/>
              </a:ext>
            </a:extLst>
          </p:cNvPr>
          <p:cNvSpPr/>
          <p:nvPr/>
        </p:nvSpPr>
        <p:spPr>
          <a:xfrm>
            <a:off x="4601573" y="2596034"/>
            <a:ext cx="2669101" cy="807312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Particles </a:t>
            </a:r>
            <a:r>
              <a:rPr lang="en-GB" sz="1200" b="1" dirty="0">
                <a:solidFill>
                  <a:schemeClr val="tx1"/>
                </a:solidFill>
              </a:rPr>
              <a:t>move faster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</a:p>
          <a:p>
            <a:r>
              <a:rPr lang="en-GB" sz="1200" dirty="0">
                <a:solidFill>
                  <a:schemeClr val="tx1"/>
                </a:solidFill>
              </a:rPr>
              <a:t>So they </a:t>
            </a:r>
            <a:r>
              <a:rPr lang="en-GB" sz="1200" b="1" dirty="0">
                <a:solidFill>
                  <a:schemeClr val="tx1"/>
                </a:solidFill>
              </a:rPr>
              <a:t>collide more frequently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</a:p>
          <a:p>
            <a:r>
              <a:rPr lang="en-GB" sz="1200" dirty="0">
                <a:solidFill>
                  <a:schemeClr val="tx1"/>
                </a:solidFill>
              </a:rPr>
              <a:t>Particles collide </a:t>
            </a:r>
            <a:r>
              <a:rPr lang="en-GB" sz="1200" b="1" dirty="0">
                <a:solidFill>
                  <a:schemeClr val="tx1"/>
                </a:solidFill>
              </a:rPr>
              <a:t>with more energy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</a:p>
          <a:p>
            <a:r>
              <a:rPr lang="en-GB" sz="1200" dirty="0">
                <a:solidFill>
                  <a:schemeClr val="tx1"/>
                </a:solidFill>
              </a:rPr>
              <a:t>So more of the collisions are </a:t>
            </a:r>
            <a:r>
              <a:rPr lang="en-GB" sz="1200" b="1" dirty="0">
                <a:solidFill>
                  <a:schemeClr val="tx1"/>
                </a:solidFill>
              </a:rPr>
              <a:t>successful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833CFDB8-8DD8-4423-88A5-16C4128165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0063" y="3617976"/>
            <a:ext cx="1739251" cy="114790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6CF86CBC-090D-4074-B360-4FE9D9278C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82893" y="4009506"/>
            <a:ext cx="2603227" cy="970695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8B5D68C1-5E3D-479D-93FB-505C268E77CA}"/>
              </a:ext>
            </a:extLst>
          </p:cNvPr>
          <p:cNvSpPr/>
          <p:nvPr/>
        </p:nvSpPr>
        <p:spPr>
          <a:xfrm>
            <a:off x="4720044" y="5698320"/>
            <a:ext cx="2212424" cy="1103292"/>
          </a:xfrm>
          <a:prstGeom prst="rect">
            <a:avLst/>
          </a:prstGeom>
          <a:solidFill>
            <a:srgbClr val="D1CDD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Lower the energy needed </a:t>
            </a:r>
            <a:r>
              <a:rPr lang="en-GB" sz="1200" dirty="0">
                <a:solidFill>
                  <a:schemeClr val="tx1"/>
                </a:solidFill>
              </a:rPr>
              <a:t>for successful collisions. (Activation energy)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Not used up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Biological catalysts are called </a:t>
            </a:r>
            <a:r>
              <a:rPr lang="en-GB" sz="1200" b="1" dirty="0">
                <a:solidFill>
                  <a:schemeClr val="tx1"/>
                </a:solidFill>
              </a:rPr>
              <a:t>enzymes</a:t>
            </a:r>
          </a:p>
        </p:txBody>
      </p:sp>
      <p:pic>
        <p:nvPicPr>
          <p:cNvPr id="3078" name="Picture 6" descr="Image result for catalyst rate of reaction">
            <a:extLst>
              <a:ext uri="{FF2B5EF4-FFF2-40B4-BE49-F238E27FC236}">
                <a16:creationId xmlns:a16="http://schemas.microsoft.com/office/drawing/2014/main" xmlns="" id="{1D527AC8-DC83-4506-9C19-092BB7DA5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17" y="5784337"/>
            <a:ext cx="1496624" cy="109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2552D6AC-E127-4381-BB99-A7D8929AEBE9}"/>
              </a:ext>
            </a:extLst>
          </p:cNvPr>
          <p:cNvSpPr/>
          <p:nvPr/>
        </p:nvSpPr>
        <p:spPr>
          <a:xfrm>
            <a:off x="156737" y="5190489"/>
            <a:ext cx="1968912" cy="5078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     Rate = volume of gas ÷  time</a:t>
            </a:r>
          </a:p>
          <a:p>
            <a:endParaRPr lang="en-GB" sz="900" b="1" dirty="0">
              <a:solidFill>
                <a:schemeClr val="tx1"/>
              </a:solidFill>
              <a:cs typeface="Arial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900" b="1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cm</a:t>
            </a:r>
            <a:r>
              <a:rPr lang="en-GB" sz="900" b="1" baseline="30000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3</a:t>
            </a:r>
            <a:r>
              <a:rPr lang="en-GB" sz="900" b="1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/s</a:t>
            </a:r>
            <a:endParaRPr lang="en-GB" sz="9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7404C535-13A2-4088-9FA2-1411759460B8}"/>
              </a:ext>
            </a:extLst>
          </p:cNvPr>
          <p:cNvSpPr/>
          <p:nvPr/>
        </p:nvSpPr>
        <p:spPr>
          <a:xfrm>
            <a:off x="90601" y="3133440"/>
            <a:ext cx="1910545" cy="2308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tx1"/>
                </a:solidFill>
                <a:cs typeface="Arial" pitchFamily="34" charset="0"/>
                <a:sym typeface="Wingdings" panose="05000000000000000000" pitchFamily="2" charset="2"/>
              </a:rPr>
              <a:t>e.g. Measure volume of gas made</a:t>
            </a:r>
            <a:endParaRPr lang="en-GB" sz="900" b="1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xmlns="" id="{C205FDAD-3583-45F6-BFFA-16C5144EEF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1603" y="3403345"/>
            <a:ext cx="1842387" cy="73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5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L Sc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99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XL Sci" id="{2CFE4A30-D880-BA4E-B779-8E17F61ECAC9}" vid="{3D4DF9ED-AD7F-6943-859C-106C4E33968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28420</TotalTime>
  <Words>198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Gill Sans</vt:lpstr>
      <vt:lpstr>News Gothic MT</vt:lpstr>
      <vt:lpstr>Wingdings</vt:lpstr>
      <vt:lpstr>Custom Design</vt:lpstr>
      <vt:lpstr>PIXL Sci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zarina shaffi</dc:creator>
  <cp:lastModifiedBy>Administrator</cp:lastModifiedBy>
  <cp:revision>294</cp:revision>
  <cp:lastPrinted>2017-10-27T15:58:48Z</cp:lastPrinted>
  <dcterms:created xsi:type="dcterms:W3CDTF">2016-03-05T09:38:04Z</dcterms:created>
  <dcterms:modified xsi:type="dcterms:W3CDTF">2019-01-15T19:38:33Z</dcterms:modified>
</cp:coreProperties>
</file>