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75" r:id="rId2"/>
    <p:sldMasterId id="2147483693" r:id="rId3"/>
  </p:sldMasterIdLst>
  <p:notesMasterIdLst>
    <p:notesMasterId r:id="rId6"/>
  </p:notesMasterIdLst>
  <p:sldIdLst>
    <p:sldId id="343" r:id="rId4"/>
    <p:sldId id="344" r:id="rId5"/>
  </p:sldIdLst>
  <p:sldSz cx="9144000" cy="6858000" type="screen4x3"/>
  <p:notesSz cx="9990138" cy="14374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k Simpkins" initials="MS" lastIdx="55" clrIdx="0">
    <p:extLst/>
  </p:cmAuthor>
  <p:cmAuthor id="2" name="Amanda Fleck" initials="AF" lastIdx="1" clrIdx="1">
    <p:extLst/>
  </p:cmAuthor>
  <p:cmAuthor id="3" name="Amanda Fleck" initials="AF [2]" lastIdx="1" clrIdx="2">
    <p:extLst/>
  </p:cmAuthor>
  <p:cmAuthor id="4" name="Amanda Fleck" initials="AF [3]" lastIdx="1" clrIdx="3">
    <p:extLst/>
  </p:cmAuthor>
  <p:cmAuthor id="5" name="Amanda Fleck" initials="AF [4]" lastIdx="1" clrIdx="4">
    <p:extLst/>
  </p:cmAuthor>
  <p:cmAuthor id="6" name="Amanda Fleck" initials="AF [5]" lastIdx="1" clrIdx="5">
    <p:extLst/>
  </p:cmAuthor>
  <p:cmAuthor id="7" name="Amanda Fleck" initials="AF [6]" lastIdx="1" clrIdx="6">
    <p:extLst/>
  </p:cmAuthor>
  <p:cmAuthor id="8" name="Amanda Fleck" initials="AF [7]" lastIdx="1" clrIdx="7">
    <p:extLst/>
  </p:cmAuthor>
  <p:cmAuthor id="9" name="Amanda Fleck" initials="AF [8]" lastIdx="1" clrIdx="8">
    <p:extLst/>
  </p:cmAuthor>
  <p:cmAuthor id="10" name="Amanda Fleck" initials="AF [9]" lastIdx="1" clrIdx="9">
    <p:extLst/>
  </p:cmAuthor>
  <p:cmAuthor id="11" name="Amanda Fleck" initials="AF [10]" lastIdx="1" clrIdx="10">
    <p:extLst/>
  </p:cmAuthor>
  <p:cmAuthor id="12" name="Amanda Fleck" initials="AF [11]" lastIdx="1" clrIdx="11">
    <p:extLst/>
  </p:cmAuthor>
  <p:cmAuthor id="13" name="Tracy Barrett" initials="TB" lastIdx="68" clrIdx="1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CD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45" autoAdjust="0"/>
    <p:restoredTop sz="95046" autoAdjust="0"/>
  </p:normalViewPr>
  <p:slideViewPr>
    <p:cSldViewPr>
      <p:cViewPr varScale="1">
        <p:scale>
          <a:sx n="74" d="100"/>
          <a:sy n="74" d="100"/>
        </p:scale>
        <p:origin x="147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10232"/>
    </p:cViewPr>
  </p:sorterViewPr>
  <p:notesViewPr>
    <p:cSldViewPr>
      <p:cViewPr varScale="1">
        <p:scale>
          <a:sx n="85" d="100"/>
          <a:sy n="85" d="100"/>
        </p:scale>
        <p:origin x="1952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commentAuthors" Target="commentAuthors.xml"/><Relationship Id="rId12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29060" cy="721238"/>
          </a:xfrm>
          <a:prstGeom prst="rect">
            <a:avLst/>
          </a:prstGeom>
        </p:spPr>
        <p:txBody>
          <a:bodyPr vert="horz" lIns="132579" tIns="66289" rIns="132579" bIns="66289" rtlCol="0"/>
          <a:lstStyle>
            <a:lvl1pPr algn="l">
              <a:defRPr sz="17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58766" y="0"/>
            <a:ext cx="4329060" cy="721238"/>
          </a:xfrm>
          <a:prstGeom prst="rect">
            <a:avLst/>
          </a:prstGeom>
        </p:spPr>
        <p:txBody>
          <a:bodyPr vert="horz" lIns="132579" tIns="66289" rIns="132579" bIns="66289" rtlCol="0"/>
          <a:lstStyle>
            <a:lvl1pPr algn="r">
              <a:defRPr sz="1700"/>
            </a:lvl1pPr>
          </a:lstStyle>
          <a:p>
            <a:fld id="{E42D2026-0859-4913-9377-3DA08F595AD2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758950" y="1797050"/>
            <a:ext cx="6472238" cy="4852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579" tIns="66289" rIns="132579" bIns="662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9014" y="6917879"/>
            <a:ext cx="7992110" cy="5660083"/>
          </a:xfrm>
          <a:prstGeom prst="rect">
            <a:avLst/>
          </a:prstGeom>
        </p:spPr>
        <p:txBody>
          <a:bodyPr vert="horz" lIns="132579" tIns="66289" rIns="132579" bIns="662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3653579"/>
            <a:ext cx="4329060" cy="721236"/>
          </a:xfrm>
          <a:prstGeom prst="rect">
            <a:avLst/>
          </a:prstGeom>
        </p:spPr>
        <p:txBody>
          <a:bodyPr vert="horz" lIns="132579" tIns="66289" rIns="132579" bIns="66289" rtlCol="0" anchor="b"/>
          <a:lstStyle>
            <a:lvl1pPr algn="l">
              <a:defRPr sz="17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58766" y="13653579"/>
            <a:ext cx="4329060" cy="721236"/>
          </a:xfrm>
          <a:prstGeom prst="rect">
            <a:avLst/>
          </a:prstGeom>
        </p:spPr>
        <p:txBody>
          <a:bodyPr vert="horz" lIns="132579" tIns="66289" rIns="132579" bIns="66289" rtlCol="0" anchor="b"/>
          <a:lstStyle>
            <a:lvl1pPr algn="r">
              <a:defRPr sz="1700"/>
            </a:lvl1pPr>
          </a:lstStyle>
          <a:p>
            <a:fld id="{2C9D32D9-63A9-423F-8B77-368638260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704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87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6682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073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1257300"/>
            <a:ext cx="8458200" cy="7493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2133600"/>
            <a:ext cx="8458200" cy="4165600"/>
          </a:xfrm>
        </p:spPr>
        <p:txBody>
          <a:bodyPr/>
          <a:lstStyle>
            <a:lvl1pPr>
              <a:defRPr>
                <a:latin typeface="News Gothic MT"/>
                <a:cs typeface="News Gothic MT"/>
              </a:defRPr>
            </a:lvl1pPr>
            <a:lvl2pPr>
              <a:defRPr>
                <a:latin typeface="News Gothic MT"/>
                <a:cs typeface="News Gothic MT"/>
              </a:defRPr>
            </a:lvl2pPr>
            <a:lvl3pPr>
              <a:defRPr>
                <a:latin typeface="News Gothic MT"/>
                <a:cs typeface="News Gothic MT"/>
              </a:defRPr>
            </a:lvl3pPr>
            <a:lvl4pPr>
              <a:defRPr>
                <a:latin typeface="News Gothic MT"/>
                <a:cs typeface="News Gothic MT"/>
              </a:defRPr>
            </a:lvl4pPr>
            <a:lvl5pPr>
              <a:defRPr>
                <a:latin typeface="News Gothic MT"/>
                <a:cs typeface="News Gothic M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457200" y="92079"/>
            <a:ext cx="8229600" cy="15081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4425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/>
            </a:pPr>
            <a:r>
              <a:rPr lang="en-US" sz="4425"/>
              <a:t>Click to edit Master title style</a:t>
            </a:r>
            <a:endParaRPr sz="4425"/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247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1pPr>
            <a:lvl2pPr marL="0" indent="240506" algn="ctr">
              <a:spcBef>
                <a:spcPts val="247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2pPr>
            <a:lvl3pPr marL="0" indent="481013" algn="ctr">
              <a:spcBef>
                <a:spcPts val="247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3pPr>
            <a:lvl4pPr marL="0" indent="722709" algn="ctr">
              <a:spcBef>
                <a:spcPts val="247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4pPr>
            <a:lvl5pPr marL="0" indent="963215" algn="ctr">
              <a:spcBef>
                <a:spcPts val="2475"/>
              </a:spcBef>
              <a:buSzTx/>
              <a:buFont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 lvl="0">
              <a:defRPr sz="1800"/>
            </a:pPr>
            <a:r>
              <a:rPr lang="en-US" sz="2250"/>
              <a:t>Click to edit Master text styles</a:t>
            </a:r>
          </a:p>
          <a:p>
            <a:pPr lvl="1">
              <a:defRPr sz="1800"/>
            </a:pPr>
            <a:r>
              <a:rPr lang="en-US" sz="2250"/>
              <a:t>Second level</a:t>
            </a:r>
          </a:p>
          <a:p>
            <a:pPr lvl="2">
              <a:defRPr sz="1800"/>
            </a:pPr>
            <a:r>
              <a:rPr lang="en-US" sz="2250"/>
              <a:t>Third level</a:t>
            </a:r>
          </a:p>
          <a:p>
            <a:pPr lvl="3">
              <a:defRPr sz="1800"/>
            </a:pPr>
            <a:r>
              <a:rPr lang="en-US" sz="2250"/>
              <a:t>Fourth level</a:t>
            </a:r>
          </a:p>
          <a:p>
            <a:pPr lvl="4">
              <a:defRPr sz="1800"/>
            </a:pPr>
            <a:r>
              <a:rPr lang="en-US" sz="2250"/>
              <a:t>Fifth level</a:t>
            </a:r>
            <a:endParaRPr sz="2250"/>
          </a:p>
        </p:txBody>
      </p:sp>
    </p:spTree>
    <p:extLst/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9400" y="2130427"/>
            <a:ext cx="85725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9400" y="3886200"/>
            <a:ext cx="85725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News Gothic MT"/>
                <a:cs typeface="News Gothic MT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9715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B595F713-2110-964B-A68E-481EBA276186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/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1A711D-BC26-467A-859E-6665958957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839F0BB-70C7-46A5-BD01-7F18AC0592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76278A9-97D7-4262-A241-811BDA3B6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139DA-2AF9-4B82-897E-67B6BDD6961B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E2F76B-C0C9-44B7-9A78-2DC3C769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85DC705-D840-458A-BF5C-3CDA27E7F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F467-C08B-4889-94C0-A21FF0670A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1792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1CBFC3-346E-4143-9CAE-CBB83DDE4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DBD4C09-8EEE-487D-896E-C109E5A57E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BE2EB40-4CE5-4474-B5D4-3623F1697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139DA-2AF9-4B82-897E-67B6BDD6961B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66C7B31-EFC9-405E-98F5-E0B89EB04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E27D1D-FCAE-4A5B-9847-70B124286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F467-C08B-4889-94C0-A21FF0670A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230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76910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3D0BC8-9D53-4AF4-9EEF-DBD3BA36A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9FFD6D8-28A6-4A8A-AE27-04A8E003D6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59360A4-6E03-411E-83B6-E4B70D4CA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139DA-2AF9-4B82-897E-67B6BDD6961B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49D8120-C5EA-4FCB-BDCA-234484FF7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6701F47-AEC4-4A82-9D2D-6B1B12C9D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F467-C08B-4889-94C0-A21FF0670A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78948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D4FE56-205D-4C31-98ED-24931190A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3C82721-46A2-4966-8681-DF7F0CD926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CD892DA-36AB-4E3F-878B-E0D51AADF1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46E1E77-84CC-409F-A4E4-02371C7C1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139DA-2AF9-4B82-897E-67B6BDD6961B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8829423-6DB3-41A4-BF04-0BD87AB90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AEAB71B-E563-4735-83DA-849A9D802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F467-C08B-4889-94C0-A21FF0670A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7316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FC4771-3528-499D-9A56-532FF66FB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AFC50C9-5F0C-483B-94BA-E9D04FBC44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E1F67B8-9FB2-4DE5-B591-77275C5341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D54BC9A-597C-4F52-924D-2522FC69AD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79C6B4E-1823-450B-A90A-1211B30925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25B72F9-3663-4AE2-9050-372B1D17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139DA-2AF9-4B82-897E-67B6BDD6961B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2B27CD9-93BA-4497-A029-F8BCE6A2B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A6600E8-2E6E-4252-B215-7D0D42EA8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F467-C08B-4889-94C0-A21FF0670A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3778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93E91A-8BB1-4F6A-B40E-B3F9E07CD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A03979E-3323-4580-8002-EED4E11B4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139DA-2AF9-4B82-897E-67B6BDD6961B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8AFB0D1-BF5F-4C1B-976C-0D2D9A5E8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6FB44AC-7E28-431C-BFB4-5534EB396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F467-C08B-4889-94C0-A21FF0670A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6688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69A09F4-0D2A-4909-B245-731CEE93C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139DA-2AF9-4B82-897E-67B6BDD6961B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A7D2343-9BCA-4A7E-9E84-2CC619D2D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9AC7497-6CFE-4759-991E-10E26233D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F467-C08B-4889-94C0-A21FF0670A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8711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1A48CE-9A70-40A2-88E6-83C46657A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B4DCD3C-4E7B-406F-9686-F588C1E3E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994E72A-5C73-46E4-A0CE-0A20BEF196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4070E75-58BE-497B-8F0C-AA66A836A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139DA-2AF9-4B82-897E-67B6BDD6961B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0BBBFEA-B94A-4FE5-8355-77316A18F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E6341E2-12A0-4B83-AF9F-BEC75FB3A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F467-C08B-4889-94C0-A21FF0670A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8883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4FD452-3558-4582-90EF-8968884F2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3C7D5A0-1E2E-4038-81D9-FEECF6401E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F641CB9-9237-42F5-9DE1-E8C6BA4350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2CDAEC4-165C-4743-87E7-74A3A4DCB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139DA-2AF9-4B82-897E-67B6BDD6961B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CF0B885-2A52-4D6C-9C0F-AC9FDA272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D8C4D79-91B4-400A-B1A4-9ABDDFDE7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F467-C08B-4889-94C0-A21FF0670A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7376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74DA49-DA55-4CEF-B88C-50506C27C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404E67D-F20A-41AE-9870-6F24F8C90D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6A4EC68-BD35-437A-B12B-3B7393BA4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139DA-2AF9-4B82-897E-67B6BDD6961B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9920101-8064-4506-AE6C-F7EC8EA80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53685AB-2038-4688-8C46-21417C1E4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F467-C08B-4889-94C0-A21FF0670A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2359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5BA9D68-EE6E-4176-9511-DCFAFC2812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672851C-E9DD-4848-A436-C9820394E5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D10028E-AE45-4D19-A34F-FB2AC66B2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139DA-2AF9-4B82-897E-67B6BDD6961B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71084B-23E5-4AA9-9752-7FEDDEE77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00226C0-B42A-408A-A07C-4DE452EC1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6F467-C08B-4889-94C0-A21FF0670A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6595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406" y="2420888"/>
            <a:ext cx="896448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News Gothic MT"/>
                <a:cs typeface="News Gothic MT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8D89A918-85DA-49CA-9E4A-C7D80BF9F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7973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867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364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585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641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688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F713-2110-964B-A68E-481EBA276186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606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NUL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5F713-2110-964B-A68E-481EBA276186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900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5F713-2110-964B-A68E-481EBA276186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CBB9E-F5D3-6E40-A939-4B2058AA44B4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113" y="16872"/>
            <a:ext cx="1029761" cy="10206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6" y="16872"/>
            <a:ext cx="2530113" cy="8315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561058"/>
            <a:ext cx="9144000" cy="2264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  <a:t>better hope – brighter</a:t>
            </a:r>
            <a:r>
              <a:rPr lang="en-GB" sz="900" baseline="0" dirty="0">
                <a:latin typeface="Arial" panose="020B0604020202020204" pitchFamily="34" charset="0"/>
                <a:cs typeface="Arial" panose="020B0604020202020204" pitchFamily="34" charset="0"/>
              </a:rPr>
              <a:t> future</a:t>
            </a:r>
            <a:endParaRPr lang="en-GB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45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8F57C70-09C1-48F8-B864-AFE8453D2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744108B-04BC-4E7B-A13A-71351128E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E44C76E-3B16-47FD-A614-F6E64C0378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139DA-2AF9-4B82-897E-67B6BDD6961B}" type="datetimeFigureOut">
              <a:rPr lang="en-GB" smtClean="0"/>
              <a:t>15/01/2019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2CAE8A5-4F3C-4530-BA2F-F678074E52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AEFF8BF-05E5-4CA1-B4E6-D1E262F50D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6F467-C08B-4889-94C0-A21FF0670A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573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661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65EB849D-CFE5-4FD2-BEA8-51BD230D7FAA}"/>
              </a:ext>
            </a:extLst>
          </p:cNvPr>
          <p:cNvCxnSpPr>
            <a:cxnSpLocks/>
          </p:cNvCxnSpPr>
          <p:nvPr/>
        </p:nvCxnSpPr>
        <p:spPr>
          <a:xfrm>
            <a:off x="2195736" y="0"/>
            <a:ext cx="0" cy="6957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DF74D9CB-E304-438B-A36F-502524ED5B5D}"/>
              </a:ext>
            </a:extLst>
          </p:cNvPr>
          <p:cNvCxnSpPr>
            <a:cxnSpLocks/>
          </p:cNvCxnSpPr>
          <p:nvPr/>
        </p:nvCxnSpPr>
        <p:spPr>
          <a:xfrm>
            <a:off x="4698214" y="-775"/>
            <a:ext cx="101724" cy="71014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0173E5C-1054-475C-A9F0-95BE6D3B59CD}"/>
              </a:ext>
            </a:extLst>
          </p:cNvPr>
          <p:cNvSpPr/>
          <p:nvPr/>
        </p:nvSpPr>
        <p:spPr>
          <a:xfrm>
            <a:off x="365704" y="648701"/>
            <a:ext cx="150538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900" b="1" dirty="0">
                <a:solidFill>
                  <a:schemeClr val="tx1"/>
                </a:solidFill>
                <a:cs typeface="Arial" pitchFamily="34" charset="0"/>
              </a:rPr>
              <a:t>Metals</a:t>
            </a:r>
            <a:r>
              <a:rPr lang="en-GB" sz="900" dirty="0">
                <a:solidFill>
                  <a:schemeClr val="tx1"/>
                </a:solidFill>
                <a:cs typeface="Arial" pitchFamily="34" charset="0"/>
              </a:rPr>
              <a:t> LOSE ELECTRONS to form POSITIVE IONS</a:t>
            </a:r>
            <a:endParaRPr lang="en-GB" sz="9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2F7E272-CC55-4DB4-84FE-3F1EBB000385}"/>
              </a:ext>
            </a:extLst>
          </p:cNvPr>
          <p:cNvSpPr/>
          <p:nvPr/>
        </p:nvSpPr>
        <p:spPr>
          <a:xfrm>
            <a:off x="317267" y="3206570"/>
            <a:ext cx="159668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900" dirty="0">
                <a:cs typeface="Arial" pitchFamily="34" charset="0"/>
                <a:sym typeface="Wingdings" panose="05000000000000000000" pitchFamily="2" charset="2"/>
              </a:rPr>
              <a:t>What is a metallic bond?</a:t>
            </a:r>
          </a:p>
          <a:p>
            <a:endParaRPr lang="en-GB" sz="900" dirty="0">
              <a:cs typeface="Arial" pitchFamily="34" charset="0"/>
              <a:sym typeface="Wingdings" panose="05000000000000000000" pitchFamily="2" charset="2"/>
            </a:endParaRPr>
          </a:p>
          <a:p>
            <a:r>
              <a:rPr lang="en-GB" sz="900" dirty="0">
                <a:cs typeface="Arial" pitchFamily="34" charset="0"/>
                <a:sym typeface="Wingdings" panose="05000000000000000000" pitchFamily="2" charset="2"/>
              </a:rPr>
              <a:t>Sharing delocalised electrons – STRONG metallic bonds.</a:t>
            </a:r>
            <a:endParaRPr lang="en-GB" sz="900" b="1" dirty="0">
              <a:cs typeface="Arial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AE5D3B47-E15A-404E-B56C-1E9AB7F11A7E}"/>
              </a:ext>
            </a:extLst>
          </p:cNvPr>
          <p:cNvSpPr/>
          <p:nvPr/>
        </p:nvSpPr>
        <p:spPr>
          <a:xfrm>
            <a:off x="6516216" y="29650"/>
            <a:ext cx="1496010" cy="55610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Covalent Bonding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13D0BBDB-7BD2-49F4-A671-0BF7A739FB9F}"/>
              </a:ext>
            </a:extLst>
          </p:cNvPr>
          <p:cNvSpPr/>
          <p:nvPr/>
        </p:nvSpPr>
        <p:spPr>
          <a:xfrm>
            <a:off x="2547503" y="168048"/>
            <a:ext cx="1776702" cy="6999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Ionic bonding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7D3140B4-A7E6-4447-9815-81A31BBDC4BA}"/>
              </a:ext>
            </a:extLst>
          </p:cNvPr>
          <p:cNvSpPr/>
          <p:nvPr/>
        </p:nvSpPr>
        <p:spPr>
          <a:xfrm>
            <a:off x="115187" y="99659"/>
            <a:ext cx="1929875" cy="50863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Metallic bonding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xmlns="" id="{21617CE3-B5DB-4C6F-82E8-9E39F4EE16AC}"/>
              </a:ext>
            </a:extLst>
          </p:cNvPr>
          <p:cNvSpPr/>
          <p:nvPr/>
        </p:nvSpPr>
        <p:spPr>
          <a:xfrm>
            <a:off x="4829378" y="131569"/>
            <a:ext cx="1451623" cy="57862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u="sng" dirty="0" smtClean="0">
                <a:solidFill>
                  <a:schemeClr val="tx1"/>
                </a:solidFill>
              </a:rPr>
              <a:t>Structure </a:t>
            </a:r>
            <a:r>
              <a:rPr lang="en-GB" b="1" u="sng" dirty="0">
                <a:solidFill>
                  <a:schemeClr val="tx1"/>
                </a:solidFill>
              </a:rPr>
              <a:t>and Bonding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0F548781-8715-4E63-AFAB-0F1109A65203}"/>
              </a:ext>
            </a:extLst>
          </p:cNvPr>
          <p:cNvSpPr/>
          <p:nvPr/>
        </p:nvSpPr>
        <p:spPr>
          <a:xfrm>
            <a:off x="172259" y="2723108"/>
            <a:ext cx="187280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900" b="1" dirty="0">
                <a:solidFill>
                  <a:schemeClr val="tx1"/>
                </a:solidFill>
                <a:cs typeface="Arial" pitchFamily="34" charset="0"/>
                <a:sym typeface="Wingdings" panose="05000000000000000000" pitchFamily="2" charset="2"/>
              </a:rPr>
              <a:t>Delocalised electrons </a:t>
            </a:r>
            <a:r>
              <a:rPr lang="en-GB" sz="900" dirty="0">
                <a:solidFill>
                  <a:schemeClr val="tx1"/>
                </a:solidFill>
                <a:cs typeface="Arial" pitchFamily="34" charset="0"/>
                <a:sym typeface="Wingdings" panose="05000000000000000000" pitchFamily="2" charset="2"/>
              </a:rPr>
              <a:t>are free to move.</a:t>
            </a:r>
            <a:endParaRPr lang="en-GB" sz="9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4C1958DA-DFFA-4B06-9D1A-6399AFBAD630}"/>
              </a:ext>
            </a:extLst>
          </p:cNvPr>
          <p:cNvSpPr/>
          <p:nvPr/>
        </p:nvSpPr>
        <p:spPr>
          <a:xfrm>
            <a:off x="5770386" y="834628"/>
            <a:ext cx="2906070" cy="556107"/>
          </a:xfrm>
          <a:prstGeom prst="rect">
            <a:avLst/>
          </a:prstGeom>
          <a:solidFill>
            <a:srgbClr val="D1CDDF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50" dirty="0">
                <a:solidFill>
                  <a:schemeClr val="tx1"/>
                </a:solidFill>
              </a:rPr>
              <a:t>Two </a:t>
            </a:r>
            <a:r>
              <a:rPr lang="en-GB" sz="1050" b="1" dirty="0">
                <a:solidFill>
                  <a:schemeClr val="tx1"/>
                </a:solidFill>
              </a:rPr>
              <a:t>non-metals</a:t>
            </a:r>
            <a:r>
              <a:rPr lang="en-GB" sz="1050" dirty="0">
                <a:solidFill>
                  <a:schemeClr val="tx1"/>
                </a:solidFill>
              </a:rPr>
              <a:t> will </a:t>
            </a:r>
            <a:r>
              <a:rPr lang="en-GB" sz="1050" b="1" dirty="0">
                <a:solidFill>
                  <a:schemeClr val="tx1"/>
                </a:solidFill>
              </a:rPr>
              <a:t>SHARE</a:t>
            </a:r>
            <a:r>
              <a:rPr lang="en-GB" sz="1050" dirty="0">
                <a:solidFill>
                  <a:schemeClr val="tx1"/>
                </a:solidFill>
              </a:rPr>
              <a:t> pairs of electrons</a:t>
            </a:r>
            <a:endParaRPr lang="en-GB" sz="900" dirty="0">
              <a:solidFill>
                <a:schemeClr val="tx1"/>
              </a:solidFill>
            </a:endParaRPr>
          </a:p>
          <a:p>
            <a:endParaRPr lang="en-GB" sz="900" dirty="0">
              <a:solidFill>
                <a:schemeClr val="tx1"/>
              </a:solidFill>
            </a:endParaRPr>
          </a:p>
          <a:p>
            <a:r>
              <a:rPr lang="en-GB" sz="900" dirty="0">
                <a:solidFill>
                  <a:schemeClr val="tx1"/>
                </a:solidFill>
              </a:rPr>
              <a:t>STRONG bond formed.</a:t>
            </a:r>
            <a:endParaRPr lang="en-GB" sz="1050" dirty="0">
              <a:solidFill>
                <a:schemeClr val="tx1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BF9338A4-6DFE-42AD-8624-8D3BE8F429C4}"/>
              </a:ext>
            </a:extLst>
          </p:cNvPr>
          <p:cNvSpPr/>
          <p:nvPr/>
        </p:nvSpPr>
        <p:spPr>
          <a:xfrm>
            <a:off x="2562649" y="1946111"/>
            <a:ext cx="1761556" cy="4417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Electrons transferred from metal to non-metal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6B1CCDE2-105B-4CEF-8789-C3C5D26A6220}"/>
              </a:ext>
            </a:extLst>
          </p:cNvPr>
          <p:cNvSpPr/>
          <p:nvPr/>
        </p:nvSpPr>
        <p:spPr>
          <a:xfrm>
            <a:off x="2543389" y="982539"/>
            <a:ext cx="1793062" cy="7442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b="1" dirty="0">
                <a:solidFill>
                  <a:schemeClr val="tx1"/>
                </a:solidFill>
              </a:rPr>
              <a:t>Metals</a:t>
            </a:r>
            <a:r>
              <a:rPr lang="en-GB" sz="900" dirty="0">
                <a:solidFill>
                  <a:schemeClr val="tx1"/>
                </a:solidFill>
              </a:rPr>
              <a:t> LOSE ELECTRONS to form POSITIVE IONS</a:t>
            </a:r>
          </a:p>
          <a:p>
            <a:pPr algn="ctr"/>
            <a:r>
              <a:rPr lang="en-GB" sz="900" b="1" dirty="0">
                <a:solidFill>
                  <a:schemeClr val="tx1"/>
                </a:solidFill>
              </a:rPr>
              <a:t>Non-metals</a:t>
            </a:r>
            <a:r>
              <a:rPr lang="en-GB" sz="900" dirty="0">
                <a:solidFill>
                  <a:schemeClr val="tx1"/>
                </a:solidFill>
              </a:rPr>
              <a:t> GAIN ELECTRONS to form NEGATIVE IONS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58B89B4E-1980-47E1-8BFE-EE877359CD56}"/>
              </a:ext>
            </a:extLst>
          </p:cNvPr>
          <p:cNvSpPr/>
          <p:nvPr/>
        </p:nvSpPr>
        <p:spPr>
          <a:xfrm>
            <a:off x="2586255" y="3178946"/>
            <a:ext cx="1721441" cy="3602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solidFill>
                  <a:schemeClr val="tx1"/>
                </a:solidFill>
              </a:rPr>
              <a:t>Ions have electronic structure of a noble gas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921D0321-A62C-4F9D-8A97-9A8C37A19E67}"/>
              </a:ext>
            </a:extLst>
          </p:cNvPr>
          <p:cNvSpPr/>
          <p:nvPr/>
        </p:nvSpPr>
        <p:spPr>
          <a:xfrm>
            <a:off x="4827355" y="1826607"/>
            <a:ext cx="1688861" cy="963911"/>
          </a:xfrm>
          <a:prstGeom prst="rect">
            <a:avLst/>
          </a:prstGeom>
          <a:solidFill>
            <a:srgbClr val="D1CDDF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50" b="1" dirty="0">
                <a:solidFill>
                  <a:schemeClr val="tx1"/>
                </a:solidFill>
              </a:rPr>
              <a:t>Small </a:t>
            </a:r>
            <a:r>
              <a:rPr lang="en-GB" sz="2000" b="1" dirty="0">
                <a:solidFill>
                  <a:schemeClr val="tx1"/>
                </a:solidFill>
              </a:rPr>
              <a:t>molecules</a:t>
            </a:r>
          </a:p>
          <a:p>
            <a:endParaRPr lang="en-GB" sz="1050" dirty="0">
              <a:solidFill>
                <a:schemeClr val="tx1"/>
              </a:solidFill>
            </a:endParaRPr>
          </a:p>
          <a:p>
            <a:r>
              <a:rPr lang="en-GB" sz="1050" dirty="0">
                <a:solidFill>
                  <a:schemeClr val="tx1"/>
                </a:solidFill>
              </a:rPr>
              <a:t>A small group of atoms sharing electrons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D6C7CA3-F08C-4F0E-990D-C5149D328D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36" y="1190339"/>
            <a:ext cx="1933983" cy="954555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1F8B340D-0567-402D-9383-A9825C5B7BD2}"/>
              </a:ext>
            </a:extLst>
          </p:cNvPr>
          <p:cNvSpPr/>
          <p:nvPr/>
        </p:nvSpPr>
        <p:spPr>
          <a:xfrm>
            <a:off x="322261" y="2233409"/>
            <a:ext cx="159668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900" dirty="0">
                <a:cs typeface="Arial" pitchFamily="34" charset="0"/>
                <a:sym typeface="Wingdings" panose="05000000000000000000" pitchFamily="2" charset="2"/>
              </a:rPr>
              <a:t>GIANT structures of atoms in a REGULAR pattern</a:t>
            </a:r>
            <a:endParaRPr lang="en-GB" sz="900" b="1" dirty="0">
              <a:cs typeface="Arial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E6E785C-6B4B-4145-B573-226505EC0E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7213" y="2562805"/>
            <a:ext cx="2144787" cy="556862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E3DF0B71-08FC-4A04-80A4-5AE2CD72AD48}"/>
              </a:ext>
            </a:extLst>
          </p:cNvPr>
          <p:cNvSpPr/>
          <p:nvPr/>
        </p:nvSpPr>
        <p:spPr>
          <a:xfrm>
            <a:off x="2521452" y="3758453"/>
            <a:ext cx="1921407" cy="7884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solidFill>
                  <a:schemeClr val="tx1"/>
                </a:solidFill>
              </a:rPr>
              <a:t>What is an ionic bond?</a:t>
            </a:r>
          </a:p>
          <a:p>
            <a:pPr algn="ctr"/>
            <a:r>
              <a:rPr lang="en-GB" sz="900" b="1" dirty="0">
                <a:solidFill>
                  <a:schemeClr val="tx1"/>
                </a:solidFill>
              </a:rPr>
              <a:t>STRONG electrostatic force </a:t>
            </a:r>
            <a:r>
              <a:rPr lang="en-GB" sz="900" dirty="0">
                <a:solidFill>
                  <a:schemeClr val="tx1"/>
                </a:solidFill>
              </a:rPr>
              <a:t>of attraction between </a:t>
            </a:r>
            <a:r>
              <a:rPr lang="en-GB" sz="900" b="1" dirty="0">
                <a:solidFill>
                  <a:schemeClr val="tx1"/>
                </a:solidFill>
              </a:rPr>
              <a:t>oppositely charged ions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229343AF-1CB1-466F-8F22-13466DCD318D}"/>
              </a:ext>
            </a:extLst>
          </p:cNvPr>
          <p:cNvSpPr/>
          <p:nvPr/>
        </p:nvSpPr>
        <p:spPr>
          <a:xfrm>
            <a:off x="2763250" y="4727007"/>
            <a:ext cx="1412788" cy="3774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900" dirty="0">
                <a:solidFill>
                  <a:schemeClr val="tx1"/>
                </a:solidFill>
              </a:rPr>
              <a:t>How do we quickly work out the charges on ions?</a:t>
            </a:r>
          </a:p>
          <a:p>
            <a:pPr algn="ctr"/>
            <a:endParaRPr lang="en-GB" sz="900" dirty="0">
              <a:solidFill>
                <a:schemeClr val="tx1"/>
              </a:solidFill>
            </a:endParaRPr>
          </a:p>
          <a:p>
            <a:pPr algn="ctr"/>
            <a:endParaRPr lang="en-GB" sz="900" dirty="0">
              <a:solidFill>
                <a:schemeClr val="tx1"/>
              </a:solidFill>
            </a:endParaRPr>
          </a:p>
          <a:p>
            <a:pPr algn="ctr"/>
            <a:endParaRPr lang="en-GB" sz="900" dirty="0">
              <a:solidFill>
                <a:schemeClr val="tx1"/>
              </a:solidFill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6E2E1AA5-1188-401A-9EF1-04245528FB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840181"/>
              </p:ext>
            </p:extLst>
          </p:nvPr>
        </p:nvGraphicFramePr>
        <p:xfrm>
          <a:off x="2300216" y="5155811"/>
          <a:ext cx="2394113" cy="1502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089">
                  <a:extLst>
                    <a:ext uri="{9D8B030D-6E8A-4147-A177-3AD203B41FA5}">
                      <a16:colId xmlns:a16="http://schemas.microsoft.com/office/drawing/2014/main" xmlns="" val="1886321308"/>
                    </a:ext>
                  </a:extLst>
                </a:gridCol>
                <a:gridCol w="887735">
                  <a:extLst>
                    <a:ext uri="{9D8B030D-6E8A-4147-A177-3AD203B41FA5}">
                      <a16:colId xmlns:a16="http://schemas.microsoft.com/office/drawing/2014/main" xmlns="" val="1615581202"/>
                    </a:ext>
                  </a:extLst>
                </a:gridCol>
                <a:gridCol w="954289">
                  <a:extLst>
                    <a:ext uri="{9D8B030D-6E8A-4147-A177-3AD203B41FA5}">
                      <a16:colId xmlns:a16="http://schemas.microsoft.com/office/drawing/2014/main" xmlns="" val="1157512980"/>
                    </a:ext>
                  </a:extLst>
                </a:gridCol>
              </a:tblGrid>
              <a:tr h="465754">
                <a:tc>
                  <a:txBody>
                    <a:bodyPr/>
                    <a:lstStyle/>
                    <a:p>
                      <a:r>
                        <a:rPr lang="en-GB" sz="1100" dirty="0"/>
                        <a:t>Group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Electrons in outer shell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Charge on 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24332251"/>
                  </a:ext>
                </a:extLst>
              </a:tr>
              <a:tr h="219827">
                <a:tc>
                  <a:txBody>
                    <a:bodyPr/>
                    <a:lstStyle/>
                    <a:p>
                      <a:r>
                        <a:rPr lang="en-GB" sz="11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1+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37968636"/>
                  </a:ext>
                </a:extLst>
              </a:tr>
              <a:tr h="219827">
                <a:tc>
                  <a:txBody>
                    <a:bodyPr/>
                    <a:lstStyle/>
                    <a:p>
                      <a:r>
                        <a:rPr lang="en-GB" sz="11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2+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92085441"/>
                  </a:ext>
                </a:extLst>
              </a:tr>
              <a:tr h="219827">
                <a:tc>
                  <a:txBody>
                    <a:bodyPr/>
                    <a:lstStyle/>
                    <a:p>
                      <a:r>
                        <a:rPr lang="en-GB" sz="11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2-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25067765"/>
                  </a:ext>
                </a:extLst>
              </a:tr>
              <a:tr h="219827">
                <a:tc>
                  <a:txBody>
                    <a:bodyPr/>
                    <a:lstStyle/>
                    <a:p>
                      <a:r>
                        <a:rPr lang="en-GB" sz="11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1-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37295360"/>
                  </a:ext>
                </a:extLst>
              </a:tr>
            </a:tbl>
          </a:graphicData>
        </a:graphic>
      </p:graphicFrame>
      <p:sp>
        <p:nvSpPr>
          <p:cNvPr id="9" name="Arrow: Down 8">
            <a:extLst>
              <a:ext uri="{FF2B5EF4-FFF2-40B4-BE49-F238E27FC236}">
                <a16:creationId xmlns:a16="http://schemas.microsoft.com/office/drawing/2014/main" xmlns="" id="{ED65C70D-AF7D-4876-A9FF-E201C84ACBBB}"/>
              </a:ext>
            </a:extLst>
          </p:cNvPr>
          <p:cNvSpPr/>
          <p:nvPr/>
        </p:nvSpPr>
        <p:spPr>
          <a:xfrm rot="1602567">
            <a:off x="5958004" y="1491004"/>
            <a:ext cx="324074" cy="476792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Arrow: Down 60">
            <a:extLst>
              <a:ext uri="{FF2B5EF4-FFF2-40B4-BE49-F238E27FC236}">
                <a16:creationId xmlns:a16="http://schemas.microsoft.com/office/drawing/2014/main" xmlns="" id="{2A3BC60C-DB92-43C0-8630-69B63400CAD2}"/>
              </a:ext>
            </a:extLst>
          </p:cNvPr>
          <p:cNvSpPr/>
          <p:nvPr/>
        </p:nvSpPr>
        <p:spPr>
          <a:xfrm rot="19681077">
            <a:off x="7729017" y="1459730"/>
            <a:ext cx="324074" cy="476792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17B5DC2E-DAAD-4D03-9824-F3217E42B429}"/>
              </a:ext>
            </a:extLst>
          </p:cNvPr>
          <p:cNvSpPr/>
          <p:nvPr/>
        </p:nvSpPr>
        <p:spPr>
          <a:xfrm>
            <a:off x="7732176" y="2033250"/>
            <a:ext cx="1232311" cy="639932"/>
          </a:xfrm>
          <a:prstGeom prst="rect">
            <a:avLst/>
          </a:prstGeom>
          <a:solidFill>
            <a:srgbClr val="D1CDDF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50" b="1" dirty="0">
                <a:solidFill>
                  <a:schemeClr val="tx1"/>
                </a:solidFill>
              </a:rPr>
              <a:t>Giant Structures</a:t>
            </a:r>
          </a:p>
          <a:p>
            <a:endParaRPr lang="en-GB" sz="1050" b="1" dirty="0">
              <a:solidFill>
                <a:schemeClr val="tx1"/>
              </a:solidFill>
            </a:endParaRPr>
          </a:p>
          <a:p>
            <a:r>
              <a:rPr lang="en-GB" sz="1050" dirty="0">
                <a:solidFill>
                  <a:schemeClr val="tx1"/>
                </a:solidFill>
              </a:rPr>
              <a:t>Many atoms sharing electrons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89D9216-8984-47EC-86EA-4972BEE737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5787" y="2841236"/>
            <a:ext cx="1703006" cy="14518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1B49FB9F-74ED-4285-97BC-02A6D0F08F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2177" y="3940549"/>
            <a:ext cx="526450" cy="658063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35E2776B-9C8E-42E1-B781-AEEE5EA2A47C}"/>
              </a:ext>
            </a:extLst>
          </p:cNvPr>
          <p:cNvSpPr/>
          <p:nvPr/>
        </p:nvSpPr>
        <p:spPr>
          <a:xfrm>
            <a:off x="5953322" y="4583122"/>
            <a:ext cx="1776313" cy="281567"/>
          </a:xfrm>
          <a:prstGeom prst="rect">
            <a:avLst/>
          </a:prstGeom>
          <a:solidFill>
            <a:srgbClr val="D1CDDF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50" b="1" dirty="0">
                <a:solidFill>
                  <a:schemeClr val="tx1"/>
                </a:solidFill>
              </a:rPr>
              <a:t>Limitations of these models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0972A87B-B5E6-4F34-BE99-6F19D07086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3980" y="2819651"/>
            <a:ext cx="2021567" cy="94547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5686B51-D4A7-4CC6-B65E-6A5CD9D4C760}"/>
              </a:ext>
            </a:extLst>
          </p:cNvPr>
          <p:cNvSpPr txBox="1"/>
          <p:nvPr/>
        </p:nvSpPr>
        <p:spPr>
          <a:xfrm>
            <a:off x="8150861" y="4036805"/>
            <a:ext cx="7152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polymers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xmlns="" id="{9897F5C0-0AEF-4704-BC54-86D159D629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0745573"/>
              </p:ext>
            </p:extLst>
          </p:nvPr>
        </p:nvGraphicFramePr>
        <p:xfrm>
          <a:off x="5050058" y="4915730"/>
          <a:ext cx="3892654" cy="1912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6430">
                  <a:extLst>
                    <a:ext uri="{9D8B030D-6E8A-4147-A177-3AD203B41FA5}">
                      <a16:colId xmlns:a16="http://schemas.microsoft.com/office/drawing/2014/main" xmlns="" val="1508591599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xmlns="" val="2472297374"/>
                    </a:ext>
                  </a:extLst>
                </a:gridCol>
              </a:tblGrid>
              <a:tr h="253828">
                <a:tc>
                  <a:txBody>
                    <a:bodyPr/>
                    <a:lstStyle/>
                    <a:p>
                      <a:r>
                        <a:rPr lang="en-GB" dirty="0"/>
                        <a:t>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Limitations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11361431"/>
                  </a:ext>
                </a:extLst>
              </a:tr>
              <a:tr h="253828">
                <a:tc>
                  <a:txBody>
                    <a:bodyPr/>
                    <a:lstStyle/>
                    <a:p>
                      <a:r>
                        <a:rPr lang="en-GB" sz="1100" dirty="0"/>
                        <a:t>         Dot and cross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Looks like electrons aren’t identical</a:t>
                      </a:r>
                    </a:p>
                    <a:p>
                      <a:r>
                        <a:rPr lang="en-GB" sz="1100" dirty="0"/>
                        <a:t>Electrons look like they are in fixed positions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36387651"/>
                  </a:ext>
                </a:extLst>
              </a:tr>
              <a:tr h="253828">
                <a:tc>
                  <a:txBody>
                    <a:bodyPr/>
                    <a:lstStyle/>
                    <a:p>
                      <a:r>
                        <a:rPr lang="en-GB" sz="1100" dirty="0"/>
                        <a:t>          Displayed formula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Doesn’t show true shape of the molecule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01157737"/>
                  </a:ext>
                </a:extLst>
              </a:tr>
              <a:tr h="253828">
                <a:tc>
                  <a:txBody>
                    <a:bodyPr/>
                    <a:lstStyle/>
                    <a:p>
                      <a:r>
                        <a:rPr lang="en-GB" sz="1100" dirty="0"/>
                        <a:t>     Ball and stick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Can attempt to show 3D shape but doesn’t show electrons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55120469"/>
                  </a:ext>
                </a:extLst>
              </a:tr>
            </a:tbl>
          </a:graphicData>
        </a:graphic>
      </p:graphicFrame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49804E9D-03D9-4E53-88F7-29FD03504D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54537" y="5308148"/>
            <a:ext cx="260425" cy="22153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797BCD57-14AA-4300-B34A-4B67B19D5B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02471" y="6032144"/>
            <a:ext cx="334491" cy="22299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5672265B-AEBB-4A7F-9BD8-EBA99DACBF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87566" y="6434838"/>
            <a:ext cx="203349" cy="187257"/>
          </a:xfrm>
          <a:prstGeom prst="rect">
            <a:avLst/>
          </a:prstGeom>
        </p:spPr>
      </p:pic>
      <p:pic>
        <p:nvPicPr>
          <p:cNvPr id="1026" name="Picture 2" descr="Image result for periodic table metals non metals">
            <a:extLst>
              <a:ext uri="{FF2B5EF4-FFF2-40B4-BE49-F238E27FC236}">
                <a16:creationId xmlns:a16="http://schemas.microsoft.com/office/drawing/2014/main" xmlns="" id="{88C3B750-17BE-4996-8103-1A6C1C93B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20" y="5454836"/>
            <a:ext cx="2091256" cy="92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FDF41D81-50C0-43F7-B14F-327EC01E9F63}"/>
              </a:ext>
            </a:extLst>
          </p:cNvPr>
          <p:cNvCxnSpPr>
            <a:cxnSpLocks/>
          </p:cNvCxnSpPr>
          <p:nvPr/>
        </p:nvCxnSpPr>
        <p:spPr>
          <a:xfrm>
            <a:off x="0" y="3940549"/>
            <a:ext cx="21683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6735910-7EB8-4511-8D21-F0C036E7FB6C}"/>
              </a:ext>
            </a:extLst>
          </p:cNvPr>
          <p:cNvSpPr txBox="1"/>
          <p:nvPr/>
        </p:nvSpPr>
        <p:spPr>
          <a:xfrm>
            <a:off x="1480721" y="4905522"/>
            <a:ext cx="799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NM:NM</a:t>
            </a:r>
          </a:p>
          <a:p>
            <a:r>
              <a:rPr lang="en-GB" sz="1200" dirty="0"/>
              <a:t>Covalent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6946F08A-8B48-456D-9CBA-2753AC6F7AB9}"/>
              </a:ext>
            </a:extLst>
          </p:cNvPr>
          <p:cNvSpPr txBox="1"/>
          <p:nvPr/>
        </p:nvSpPr>
        <p:spPr>
          <a:xfrm>
            <a:off x="-4605" y="4943242"/>
            <a:ext cx="916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M:M</a:t>
            </a:r>
          </a:p>
          <a:p>
            <a:r>
              <a:rPr lang="en-GB" sz="1200" dirty="0"/>
              <a:t>Metallic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013D2F61-9262-4354-A3D5-76693574670E}"/>
              </a:ext>
            </a:extLst>
          </p:cNvPr>
          <p:cNvSpPr txBox="1"/>
          <p:nvPr/>
        </p:nvSpPr>
        <p:spPr>
          <a:xfrm>
            <a:off x="687412" y="5224003"/>
            <a:ext cx="643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M:NM</a:t>
            </a:r>
          </a:p>
          <a:p>
            <a:r>
              <a:rPr lang="en-GB" sz="1200" dirty="0"/>
              <a:t>Ionic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xmlns="" id="{442E9ACE-F3E1-4330-AA1D-432A328BEBCD}"/>
              </a:ext>
            </a:extLst>
          </p:cNvPr>
          <p:cNvSpPr/>
          <p:nvPr/>
        </p:nvSpPr>
        <p:spPr>
          <a:xfrm>
            <a:off x="151660" y="4028198"/>
            <a:ext cx="1731278" cy="66958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Which type of bonding is it?</a:t>
            </a:r>
          </a:p>
        </p:txBody>
      </p:sp>
    </p:spTree>
    <p:extLst>
      <p:ext uri="{BB962C8B-B14F-4D97-AF65-F5344CB8AC3E}">
        <p14:creationId xmlns:p14="http://schemas.microsoft.com/office/powerpoint/2010/main" val="2425959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65EB849D-CFE5-4FD2-BEA8-51BD230D7FAA}"/>
              </a:ext>
            </a:extLst>
          </p:cNvPr>
          <p:cNvCxnSpPr>
            <a:cxnSpLocks/>
          </p:cNvCxnSpPr>
          <p:nvPr/>
        </p:nvCxnSpPr>
        <p:spPr>
          <a:xfrm flipH="1">
            <a:off x="1406821" y="0"/>
            <a:ext cx="12009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DF74D9CB-E304-438B-A36F-502524ED5B5D}"/>
              </a:ext>
            </a:extLst>
          </p:cNvPr>
          <p:cNvCxnSpPr>
            <a:cxnSpLocks/>
          </p:cNvCxnSpPr>
          <p:nvPr/>
        </p:nvCxnSpPr>
        <p:spPr>
          <a:xfrm flipH="1">
            <a:off x="3041103" y="6476"/>
            <a:ext cx="80918" cy="68515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0173E5C-1054-475C-A9F0-95BE6D3B59CD}"/>
              </a:ext>
            </a:extLst>
          </p:cNvPr>
          <p:cNvSpPr/>
          <p:nvPr/>
        </p:nvSpPr>
        <p:spPr>
          <a:xfrm>
            <a:off x="96222" y="1878011"/>
            <a:ext cx="1241987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900" dirty="0">
                <a:solidFill>
                  <a:schemeClr val="tx1"/>
                </a:solidFill>
                <a:cs typeface="Arial" pitchFamily="34" charset="0"/>
              </a:rPr>
              <a:t>Can be bent or shaped </a:t>
            </a:r>
          </a:p>
          <a:p>
            <a:r>
              <a:rPr lang="en-GB" sz="900" b="1" dirty="0">
                <a:solidFill>
                  <a:schemeClr val="tx1"/>
                </a:solidFill>
                <a:cs typeface="Arial" pitchFamily="34" charset="0"/>
              </a:rPr>
              <a:t>because…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AE5D3B47-E15A-404E-B56C-1E9AB7F11A7E}"/>
              </a:ext>
            </a:extLst>
          </p:cNvPr>
          <p:cNvSpPr/>
          <p:nvPr/>
        </p:nvSpPr>
        <p:spPr>
          <a:xfrm>
            <a:off x="4891171" y="145820"/>
            <a:ext cx="2446801" cy="83268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Properties of Covalent substances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13D0BBDB-7BD2-49F4-A671-0BF7A739FB9F}"/>
              </a:ext>
            </a:extLst>
          </p:cNvPr>
          <p:cNvSpPr/>
          <p:nvPr/>
        </p:nvSpPr>
        <p:spPr>
          <a:xfrm>
            <a:off x="1579404" y="54575"/>
            <a:ext cx="1397243" cy="73935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Properties of Ionic Substances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7D3140B4-A7E6-4447-9815-81A31BBDC4BA}"/>
              </a:ext>
            </a:extLst>
          </p:cNvPr>
          <p:cNvSpPr/>
          <p:nvPr/>
        </p:nvSpPr>
        <p:spPr>
          <a:xfrm>
            <a:off x="66336" y="73556"/>
            <a:ext cx="1337106" cy="7476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Properties of Metallic Substances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xmlns="" id="{21617CE3-B5DB-4C6F-82E8-9E39F4EE16AC}"/>
              </a:ext>
            </a:extLst>
          </p:cNvPr>
          <p:cNvSpPr/>
          <p:nvPr/>
        </p:nvSpPr>
        <p:spPr>
          <a:xfrm>
            <a:off x="3226178" y="105965"/>
            <a:ext cx="1451623" cy="57862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C3 Structure and Bonding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4C1958DA-DFFA-4B06-9D1A-6399AFBAD630}"/>
              </a:ext>
            </a:extLst>
          </p:cNvPr>
          <p:cNvSpPr/>
          <p:nvPr/>
        </p:nvSpPr>
        <p:spPr>
          <a:xfrm>
            <a:off x="5063124" y="1850633"/>
            <a:ext cx="1917714" cy="543144"/>
          </a:xfrm>
          <a:prstGeom prst="rect">
            <a:avLst/>
          </a:prstGeom>
          <a:solidFill>
            <a:srgbClr val="D1CDDF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50" dirty="0">
                <a:solidFill>
                  <a:schemeClr val="tx1"/>
                </a:solidFill>
              </a:rPr>
              <a:t>Polymers are solids at room temperature </a:t>
            </a:r>
          </a:p>
          <a:p>
            <a:r>
              <a:rPr lang="en-GB" sz="1050" b="1" dirty="0">
                <a:solidFill>
                  <a:schemeClr val="tx1"/>
                </a:solidFill>
              </a:rPr>
              <a:t>because…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6B1CCDE2-105B-4CEF-8789-C3C5D26A6220}"/>
              </a:ext>
            </a:extLst>
          </p:cNvPr>
          <p:cNvSpPr/>
          <p:nvPr/>
        </p:nvSpPr>
        <p:spPr>
          <a:xfrm>
            <a:off x="1573516" y="865816"/>
            <a:ext cx="1341643" cy="6875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50" dirty="0">
                <a:solidFill>
                  <a:schemeClr val="tx1"/>
                </a:solidFill>
              </a:rPr>
              <a:t>Ionic compounds have high melting and boiling points </a:t>
            </a:r>
          </a:p>
          <a:p>
            <a:r>
              <a:rPr lang="en-GB" sz="1050" b="1" dirty="0">
                <a:solidFill>
                  <a:schemeClr val="tx1"/>
                </a:solidFill>
              </a:rPr>
              <a:t>because…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921D0321-A62C-4F9D-8A97-9A8C37A19E67}"/>
              </a:ext>
            </a:extLst>
          </p:cNvPr>
          <p:cNvSpPr/>
          <p:nvPr/>
        </p:nvSpPr>
        <p:spPr>
          <a:xfrm>
            <a:off x="3186477" y="3825632"/>
            <a:ext cx="1644892" cy="677420"/>
          </a:xfrm>
          <a:prstGeom prst="rect">
            <a:avLst/>
          </a:prstGeom>
          <a:solidFill>
            <a:srgbClr val="D1CDDF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50" dirty="0">
                <a:solidFill>
                  <a:schemeClr val="tx1"/>
                </a:solidFill>
              </a:rPr>
              <a:t>The bigger the size of the molecule the higher the melting and boiling point</a:t>
            </a:r>
          </a:p>
          <a:p>
            <a:r>
              <a:rPr lang="en-GB" sz="1050" b="1" dirty="0">
                <a:solidFill>
                  <a:schemeClr val="tx1"/>
                </a:solidFill>
              </a:rPr>
              <a:t>because…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A48D62B6-12C7-490A-B5F7-3D2EAF2507CD}"/>
              </a:ext>
            </a:extLst>
          </p:cNvPr>
          <p:cNvSpPr/>
          <p:nvPr/>
        </p:nvSpPr>
        <p:spPr>
          <a:xfrm>
            <a:off x="45022" y="3164649"/>
            <a:ext cx="1241987" cy="5078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900" dirty="0">
                <a:solidFill>
                  <a:schemeClr val="tx1"/>
                </a:solidFill>
                <a:cs typeface="Arial" pitchFamily="34" charset="0"/>
              </a:rPr>
              <a:t>Alloys are harder than pure metals </a:t>
            </a:r>
          </a:p>
          <a:p>
            <a:r>
              <a:rPr lang="en-GB" sz="900" b="1" dirty="0">
                <a:solidFill>
                  <a:schemeClr val="tx1"/>
                </a:solidFill>
                <a:cs typeface="Arial" pitchFamily="34" charset="0"/>
              </a:rPr>
              <a:t>because…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EB5B6943-053F-4708-9D43-A31145A06B7F}"/>
              </a:ext>
            </a:extLst>
          </p:cNvPr>
          <p:cNvSpPr/>
          <p:nvPr/>
        </p:nvSpPr>
        <p:spPr>
          <a:xfrm>
            <a:off x="28732" y="4870908"/>
            <a:ext cx="1241987" cy="7848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900" dirty="0">
                <a:solidFill>
                  <a:schemeClr val="tx1"/>
                </a:solidFill>
                <a:cs typeface="Arial" pitchFamily="34" charset="0"/>
              </a:rPr>
              <a:t>Metals are good conductors of electricity and thermal energy </a:t>
            </a:r>
          </a:p>
          <a:p>
            <a:r>
              <a:rPr lang="en-GB" sz="900" b="1" dirty="0">
                <a:solidFill>
                  <a:schemeClr val="tx1"/>
                </a:solidFill>
                <a:cs typeface="Arial" pitchFamily="34" charset="0"/>
              </a:rPr>
              <a:t>Because…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9AC9E35A-9B83-4669-90CC-B2B3506C376D}"/>
              </a:ext>
            </a:extLst>
          </p:cNvPr>
          <p:cNvSpPr/>
          <p:nvPr/>
        </p:nvSpPr>
        <p:spPr>
          <a:xfrm>
            <a:off x="16468" y="888821"/>
            <a:ext cx="1448955" cy="5078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900" dirty="0">
                <a:solidFill>
                  <a:schemeClr val="tx1"/>
                </a:solidFill>
                <a:cs typeface="Arial" pitchFamily="34" charset="0"/>
              </a:rPr>
              <a:t>Metals have high melting and boiling points</a:t>
            </a:r>
          </a:p>
          <a:p>
            <a:r>
              <a:rPr lang="en-GB" sz="900" b="1" dirty="0">
                <a:solidFill>
                  <a:schemeClr val="tx1"/>
                </a:solidFill>
                <a:cs typeface="Arial" pitchFamily="34" charset="0"/>
              </a:rPr>
              <a:t>because…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CD1FE49-4AC1-46A0-867C-8CCA267078C3}"/>
              </a:ext>
            </a:extLst>
          </p:cNvPr>
          <p:cNvSpPr txBox="1"/>
          <p:nvPr/>
        </p:nvSpPr>
        <p:spPr>
          <a:xfrm>
            <a:off x="-42915" y="1385212"/>
            <a:ext cx="16056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…they are </a:t>
            </a:r>
            <a:r>
              <a:rPr lang="en-GB" sz="1000" b="1" dirty="0"/>
              <a:t>giant structures </a:t>
            </a:r>
            <a:r>
              <a:rPr lang="en-GB" sz="1000" dirty="0"/>
              <a:t>of atoms with </a:t>
            </a:r>
            <a:r>
              <a:rPr lang="en-GB" sz="1000" b="1" dirty="0"/>
              <a:t>strong metallic bonding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AF19098-D0A9-4E51-8EC0-1B0148676FD0}"/>
              </a:ext>
            </a:extLst>
          </p:cNvPr>
          <p:cNvSpPr/>
          <p:nvPr/>
        </p:nvSpPr>
        <p:spPr>
          <a:xfrm>
            <a:off x="30992" y="2248542"/>
            <a:ext cx="137244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dirty="0"/>
              <a:t>…atoms are arranged in </a:t>
            </a:r>
            <a:r>
              <a:rPr lang="en-GB" sz="1050" b="1" dirty="0"/>
              <a:t>LAYERS</a:t>
            </a:r>
            <a:r>
              <a:rPr lang="en-GB" sz="1050" dirty="0"/>
              <a:t> which can </a:t>
            </a:r>
            <a:r>
              <a:rPr lang="en-GB" sz="1050" b="1" dirty="0"/>
              <a:t>SLIDE</a:t>
            </a:r>
            <a:r>
              <a:rPr lang="en-GB" sz="1050" dirty="0"/>
              <a:t> over each other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1AD4F61-80D0-415F-BCDA-2D162A350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064" y="3433190"/>
            <a:ext cx="601940" cy="380173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6FCB8BF4-CFFE-4D85-8658-BC579FDA515A}"/>
              </a:ext>
            </a:extLst>
          </p:cNvPr>
          <p:cNvSpPr/>
          <p:nvPr/>
        </p:nvSpPr>
        <p:spPr>
          <a:xfrm>
            <a:off x="30992" y="3649214"/>
            <a:ext cx="104841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dirty="0"/>
              <a:t>Alloys are a mixture of two or more elements, at least one of which is a metal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223B6A33-350A-4E73-A3B1-8F3B72F5C204}"/>
              </a:ext>
            </a:extLst>
          </p:cNvPr>
          <p:cNvSpPr/>
          <p:nvPr/>
        </p:nvSpPr>
        <p:spPr>
          <a:xfrm>
            <a:off x="2144" y="4346993"/>
            <a:ext cx="1372449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dirty="0"/>
              <a:t>…the layers are </a:t>
            </a:r>
            <a:r>
              <a:rPr lang="en-GB" sz="1050" b="1" dirty="0"/>
              <a:t>DISTORTED</a:t>
            </a:r>
            <a:r>
              <a:rPr lang="en-GB" sz="1050" dirty="0"/>
              <a:t> so can’t slide over each other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6F79375-B8BE-4DD6-9BCE-42F7B78B46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11" y="5372943"/>
            <a:ext cx="650440" cy="801854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D03D5905-8804-4D18-AC11-9044C51D68C5}"/>
              </a:ext>
            </a:extLst>
          </p:cNvPr>
          <p:cNvSpPr/>
          <p:nvPr/>
        </p:nvSpPr>
        <p:spPr>
          <a:xfrm>
            <a:off x="1503300" y="4292587"/>
            <a:ext cx="1500333" cy="6999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50" dirty="0">
                <a:solidFill>
                  <a:schemeClr val="tx1"/>
                </a:solidFill>
              </a:rPr>
              <a:t>Only conduct electricity when melted or dissolved in water</a:t>
            </a:r>
          </a:p>
          <a:p>
            <a:r>
              <a:rPr lang="en-GB" sz="1050" b="1" dirty="0">
                <a:solidFill>
                  <a:schemeClr val="tx1"/>
                </a:solidFill>
              </a:rPr>
              <a:t>because…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C7A1A678-BF9D-467F-A96A-C28E21014B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0097" y="1858242"/>
            <a:ext cx="662877" cy="55749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A76CAE05-0D5E-4D5C-8CC4-F61D925D39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1177" y="1559770"/>
            <a:ext cx="538920" cy="573971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B26D6218-13B4-463F-A1E5-80002BAE2A24}"/>
              </a:ext>
            </a:extLst>
          </p:cNvPr>
          <p:cNvSpPr txBox="1"/>
          <p:nvPr/>
        </p:nvSpPr>
        <p:spPr>
          <a:xfrm>
            <a:off x="1486873" y="2435601"/>
            <a:ext cx="158381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…they are giant structures of atoms (giant ionic lattice) with </a:t>
            </a:r>
            <a:r>
              <a:rPr lang="en-GB" sz="1000" b="1" dirty="0"/>
              <a:t>strong electrostatic forces </a:t>
            </a:r>
            <a:r>
              <a:rPr lang="en-GB" sz="1000" dirty="0"/>
              <a:t>of attraction in </a:t>
            </a:r>
            <a:r>
              <a:rPr lang="en-GB" sz="1000" b="1" dirty="0"/>
              <a:t>ALL DIRECTIONS </a:t>
            </a:r>
            <a:r>
              <a:rPr lang="en-GB" sz="1000" dirty="0"/>
              <a:t>between oppositely charged ions.</a:t>
            </a:r>
          </a:p>
          <a:p>
            <a:endParaRPr lang="en-GB" sz="1000" dirty="0"/>
          </a:p>
          <a:p>
            <a:r>
              <a:rPr lang="en-GB" sz="1000" dirty="0"/>
              <a:t>A large amount of </a:t>
            </a:r>
            <a:r>
              <a:rPr lang="en-GB" sz="1000" b="1" dirty="0"/>
              <a:t>energy </a:t>
            </a:r>
            <a:r>
              <a:rPr lang="en-GB" sz="1000" dirty="0"/>
              <a:t>is needed to break the many strong bonds.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6BB23D8E-BDBE-469C-AB9A-D65FF01178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0272" y="5638933"/>
            <a:ext cx="1440303" cy="108798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6A00988D-A626-463B-B55B-58C6C9E66DC6}"/>
              </a:ext>
            </a:extLst>
          </p:cNvPr>
          <p:cNvSpPr/>
          <p:nvPr/>
        </p:nvSpPr>
        <p:spPr>
          <a:xfrm>
            <a:off x="1521086" y="5001932"/>
            <a:ext cx="132214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100" dirty="0">
                <a:solidFill>
                  <a:prstClr val="black"/>
                </a:solidFill>
              </a:rPr>
              <a:t>…the </a:t>
            </a:r>
            <a:r>
              <a:rPr lang="en-GB" sz="1200" b="1" dirty="0">
                <a:solidFill>
                  <a:prstClr val="black"/>
                </a:solidFill>
              </a:rPr>
              <a:t>ions are free </a:t>
            </a:r>
            <a:r>
              <a:rPr lang="en-GB" sz="1100" dirty="0">
                <a:solidFill>
                  <a:prstClr val="black"/>
                </a:solidFill>
              </a:rPr>
              <a:t>to move and so charge can flow.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E207AE15-1F83-425A-B647-EAD624E6007A}"/>
              </a:ext>
            </a:extLst>
          </p:cNvPr>
          <p:cNvSpPr/>
          <p:nvPr/>
        </p:nvSpPr>
        <p:spPr>
          <a:xfrm>
            <a:off x="3381665" y="1123856"/>
            <a:ext cx="1195988" cy="435914"/>
          </a:xfrm>
          <a:prstGeom prst="rect">
            <a:avLst/>
          </a:prstGeom>
          <a:solidFill>
            <a:srgbClr val="D1CDDF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50" b="1" dirty="0">
                <a:solidFill>
                  <a:schemeClr val="tx1"/>
                </a:solidFill>
              </a:rPr>
              <a:t>Small molecules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64" name="Arrow: Down 63">
            <a:extLst>
              <a:ext uri="{FF2B5EF4-FFF2-40B4-BE49-F238E27FC236}">
                <a16:creationId xmlns:a16="http://schemas.microsoft.com/office/drawing/2014/main" xmlns="" id="{3E3DFFB2-491C-4F59-8BE7-0CE5B8E5402C}"/>
              </a:ext>
            </a:extLst>
          </p:cNvPr>
          <p:cNvSpPr/>
          <p:nvPr/>
        </p:nvSpPr>
        <p:spPr>
          <a:xfrm rot="2666413">
            <a:off x="4425885" y="843693"/>
            <a:ext cx="324074" cy="476792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C1030F52-2EB6-4908-98C5-CA1C4EA48799}"/>
              </a:ext>
            </a:extLst>
          </p:cNvPr>
          <p:cNvSpPr/>
          <p:nvPr/>
        </p:nvSpPr>
        <p:spPr>
          <a:xfrm>
            <a:off x="6555340" y="1275140"/>
            <a:ext cx="1195988" cy="435914"/>
          </a:xfrm>
          <a:prstGeom prst="rect">
            <a:avLst/>
          </a:prstGeom>
          <a:solidFill>
            <a:srgbClr val="D1CDDF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50" b="1" dirty="0">
                <a:solidFill>
                  <a:schemeClr val="tx1"/>
                </a:solidFill>
              </a:rPr>
              <a:t>Giant Structures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028BEF24-0557-4EAE-9362-A4AF39BB82D1}"/>
              </a:ext>
            </a:extLst>
          </p:cNvPr>
          <p:cNvSpPr/>
          <p:nvPr/>
        </p:nvSpPr>
        <p:spPr>
          <a:xfrm>
            <a:off x="3220196" y="1680200"/>
            <a:ext cx="1563647" cy="703349"/>
          </a:xfrm>
          <a:prstGeom prst="rect">
            <a:avLst/>
          </a:prstGeom>
          <a:solidFill>
            <a:srgbClr val="D1CDDF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50" b="1" dirty="0">
                <a:solidFill>
                  <a:schemeClr val="tx1"/>
                </a:solidFill>
              </a:rPr>
              <a:t>Small molecules </a:t>
            </a:r>
            <a:r>
              <a:rPr lang="en-GB" sz="1050" dirty="0">
                <a:solidFill>
                  <a:schemeClr val="tx1"/>
                </a:solidFill>
              </a:rPr>
              <a:t>have relatively low melting and boiling points </a:t>
            </a:r>
          </a:p>
          <a:p>
            <a:r>
              <a:rPr lang="en-GB" sz="1050" b="1" dirty="0">
                <a:solidFill>
                  <a:schemeClr val="tx1"/>
                </a:solidFill>
              </a:rPr>
              <a:t>because…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2350839E-8BEC-4728-A6AC-BF5B15124A98}"/>
              </a:ext>
            </a:extLst>
          </p:cNvPr>
          <p:cNvSpPr/>
          <p:nvPr/>
        </p:nvSpPr>
        <p:spPr>
          <a:xfrm>
            <a:off x="3231190" y="5250374"/>
            <a:ext cx="1541657" cy="677420"/>
          </a:xfrm>
          <a:prstGeom prst="rect">
            <a:avLst/>
          </a:prstGeom>
          <a:solidFill>
            <a:srgbClr val="D1CDDF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50" dirty="0">
                <a:solidFill>
                  <a:schemeClr val="tx1"/>
                </a:solidFill>
              </a:rPr>
              <a:t>Don’t conduct electricity </a:t>
            </a:r>
          </a:p>
          <a:p>
            <a:r>
              <a:rPr lang="en-GB" sz="1050" b="1" dirty="0">
                <a:solidFill>
                  <a:schemeClr val="tx1"/>
                </a:solidFill>
              </a:rPr>
              <a:t>because…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33B22287-7BBB-474A-A4B8-C97B09F4EEAA}"/>
              </a:ext>
            </a:extLst>
          </p:cNvPr>
          <p:cNvSpPr/>
          <p:nvPr/>
        </p:nvSpPr>
        <p:spPr>
          <a:xfrm>
            <a:off x="7190465" y="1832863"/>
            <a:ext cx="1917714" cy="694664"/>
          </a:xfrm>
          <a:prstGeom prst="rect">
            <a:avLst/>
          </a:prstGeom>
          <a:solidFill>
            <a:srgbClr val="D1CDDF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50" dirty="0">
                <a:solidFill>
                  <a:schemeClr val="tx1"/>
                </a:solidFill>
              </a:rPr>
              <a:t>Giant covalent compounds have high melting and boiling points</a:t>
            </a:r>
          </a:p>
          <a:p>
            <a:r>
              <a:rPr lang="en-GB" sz="1050" b="1" dirty="0">
                <a:solidFill>
                  <a:schemeClr val="tx1"/>
                </a:solidFill>
              </a:rPr>
              <a:t>because…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692154C9-5AA4-4524-810B-3EA5F8449407}"/>
              </a:ext>
            </a:extLst>
          </p:cNvPr>
          <p:cNvSpPr/>
          <p:nvPr/>
        </p:nvSpPr>
        <p:spPr>
          <a:xfrm>
            <a:off x="4960117" y="3116655"/>
            <a:ext cx="1536672" cy="1065117"/>
          </a:xfrm>
          <a:prstGeom prst="rect">
            <a:avLst/>
          </a:prstGeom>
          <a:solidFill>
            <a:srgbClr val="D1CDDF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50" dirty="0">
                <a:solidFill>
                  <a:schemeClr val="tx1"/>
                </a:solidFill>
              </a:rPr>
              <a:t>Diamond is very hard, has a very high melting and boiling point and doesn’t conduct electricity </a:t>
            </a:r>
          </a:p>
          <a:p>
            <a:r>
              <a:rPr lang="en-GB" sz="1050" b="1" dirty="0">
                <a:solidFill>
                  <a:schemeClr val="tx1"/>
                </a:solidFill>
              </a:rPr>
              <a:t>because…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A7D0A827-45EF-4D0C-9088-C2B27BA3922D}"/>
              </a:ext>
            </a:extLst>
          </p:cNvPr>
          <p:cNvSpPr/>
          <p:nvPr/>
        </p:nvSpPr>
        <p:spPr>
          <a:xfrm>
            <a:off x="5029495" y="4958421"/>
            <a:ext cx="1567099" cy="1065116"/>
          </a:xfrm>
          <a:prstGeom prst="rect">
            <a:avLst/>
          </a:prstGeom>
          <a:solidFill>
            <a:srgbClr val="D1CDDF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50" dirty="0">
                <a:solidFill>
                  <a:schemeClr val="tx1"/>
                </a:solidFill>
              </a:rPr>
              <a:t>Graphite is very hard, has a very high melting and boiling point and does conduct electricity</a:t>
            </a:r>
          </a:p>
          <a:p>
            <a:r>
              <a:rPr lang="en-GB" sz="1050" b="1" dirty="0">
                <a:solidFill>
                  <a:schemeClr val="tx1"/>
                </a:solidFill>
              </a:rPr>
              <a:t>because…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xmlns="" id="{08EB678F-5639-4BED-863D-475EED2AE233}"/>
              </a:ext>
            </a:extLst>
          </p:cNvPr>
          <p:cNvSpPr/>
          <p:nvPr/>
        </p:nvSpPr>
        <p:spPr>
          <a:xfrm>
            <a:off x="6871003" y="3208843"/>
            <a:ext cx="1567099" cy="1065116"/>
          </a:xfrm>
          <a:prstGeom prst="rect">
            <a:avLst/>
          </a:prstGeom>
          <a:solidFill>
            <a:srgbClr val="D1CDDF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50" dirty="0">
                <a:solidFill>
                  <a:schemeClr val="tx1"/>
                </a:solidFill>
              </a:rPr>
              <a:t>Graphene is strong, light and an excellent conductor of thermal energy and electricity.   </a:t>
            </a:r>
          </a:p>
          <a:p>
            <a:r>
              <a:rPr lang="en-GB" sz="1050" b="1" dirty="0">
                <a:solidFill>
                  <a:schemeClr val="tx1"/>
                </a:solidFill>
              </a:rPr>
              <a:t>because…</a:t>
            </a: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xmlns="" id="{FA411ACF-09F9-407A-8766-B4C700565B4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7534" r="1307"/>
          <a:stretch/>
        </p:blipFill>
        <p:spPr>
          <a:xfrm>
            <a:off x="209170" y="2835320"/>
            <a:ext cx="581535" cy="288262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03786A64-04B7-44FE-8C57-3A37E9A16FF0}"/>
              </a:ext>
            </a:extLst>
          </p:cNvPr>
          <p:cNvSpPr/>
          <p:nvPr/>
        </p:nvSpPr>
        <p:spPr>
          <a:xfrm>
            <a:off x="7015859" y="4917422"/>
            <a:ext cx="1626976" cy="1205840"/>
          </a:xfrm>
          <a:prstGeom prst="rect">
            <a:avLst/>
          </a:prstGeom>
          <a:solidFill>
            <a:srgbClr val="D1CDDF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50" dirty="0">
                <a:solidFill>
                  <a:schemeClr val="tx1"/>
                </a:solidFill>
              </a:rPr>
              <a:t>Fullerenes (e.g. carbon nanotubes) are extremely strong and are excellent conductors of thermal energy and electricity </a:t>
            </a:r>
          </a:p>
          <a:p>
            <a:r>
              <a:rPr lang="en-GB" sz="1050" b="1" dirty="0">
                <a:solidFill>
                  <a:schemeClr val="tx1"/>
                </a:solidFill>
              </a:rPr>
              <a:t>because…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12FE74F3-C290-46DC-9B47-C598D166AFBA}"/>
              </a:ext>
            </a:extLst>
          </p:cNvPr>
          <p:cNvSpPr/>
          <p:nvPr/>
        </p:nvSpPr>
        <p:spPr>
          <a:xfrm>
            <a:off x="22369" y="6160403"/>
            <a:ext cx="15366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dirty="0"/>
              <a:t>…the </a:t>
            </a:r>
            <a:r>
              <a:rPr lang="en-GB" sz="1050" b="1" dirty="0"/>
              <a:t>electrons are free </a:t>
            </a:r>
            <a:r>
              <a:rPr lang="en-GB" sz="1050" dirty="0"/>
              <a:t>to move and carry thermal energy and charge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DE5473F7-C340-46E6-8540-D074C25E24F1}"/>
              </a:ext>
            </a:extLst>
          </p:cNvPr>
          <p:cNvSpPr/>
          <p:nvPr/>
        </p:nvSpPr>
        <p:spPr>
          <a:xfrm>
            <a:off x="3200365" y="3123582"/>
            <a:ext cx="15306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/>
              <a:t>…</a:t>
            </a:r>
            <a:r>
              <a:rPr lang="en-GB" sz="1000" b="1" dirty="0"/>
              <a:t>intermolecular forces </a:t>
            </a:r>
            <a:r>
              <a:rPr lang="en-GB" sz="1000" dirty="0"/>
              <a:t>are overcome on melting and boiling and these are weak forces.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719F2A9F-6505-4937-8BFD-82993398A2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38817" y="2393777"/>
            <a:ext cx="1284827" cy="677420"/>
          </a:xfrm>
          <a:prstGeom prst="rect">
            <a:avLst/>
          </a:prstGeom>
        </p:spPr>
      </p:pic>
      <p:sp>
        <p:nvSpPr>
          <p:cNvPr id="84" name="Rectangle 83">
            <a:extLst>
              <a:ext uri="{FF2B5EF4-FFF2-40B4-BE49-F238E27FC236}">
                <a16:creationId xmlns:a16="http://schemas.microsoft.com/office/drawing/2014/main" xmlns="" id="{7087F958-68A0-4AE7-A864-A7761DDB74A4}"/>
              </a:ext>
            </a:extLst>
          </p:cNvPr>
          <p:cNvSpPr/>
          <p:nvPr/>
        </p:nvSpPr>
        <p:spPr>
          <a:xfrm>
            <a:off x="3227896" y="4533518"/>
            <a:ext cx="153060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/>
              <a:t>…intermolecular forces increase with the size of the molecules.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xmlns="" id="{6DA6111B-F5FE-40D5-88E9-1A1A31A58419}"/>
              </a:ext>
            </a:extLst>
          </p:cNvPr>
          <p:cNvSpPr/>
          <p:nvPr/>
        </p:nvSpPr>
        <p:spPr>
          <a:xfrm>
            <a:off x="3227896" y="5958599"/>
            <a:ext cx="15306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/>
              <a:t>…the molecules have</a:t>
            </a:r>
            <a:r>
              <a:rPr lang="en-GB" sz="1000" b="1" dirty="0"/>
              <a:t> no overall electric charge</a:t>
            </a:r>
            <a:r>
              <a:rPr lang="en-GB" sz="1000" dirty="0"/>
              <a:t>.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FEFFDEF6-F84E-45FA-BA65-DE439C980EC6}"/>
              </a:ext>
            </a:extLst>
          </p:cNvPr>
          <p:cNvSpPr/>
          <p:nvPr/>
        </p:nvSpPr>
        <p:spPr>
          <a:xfrm>
            <a:off x="5055466" y="2383589"/>
            <a:ext cx="19253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/>
              <a:t>…intermolecular forces increase with the size of the molecules and polymer molecules are </a:t>
            </a:r>
            <a:r>
              <a:rPr lang="en-GB" sz="1000" b="1" dirty="0"/>
              <a:t>very large</a:t>
            </a:r>
            <a:r>
              <a:rPr lang="en-GB" sz="1000" dirty="0"/>
              <a:t>.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62083F68-BB54-42FD-A098-D19893DC93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88562" y="3748757"/>
            <a:ext cx="559051" cy="540107"/>
          </a:xfrm>
          <a:prstGeom prst="rect">
            <a:avLst/>
          </a:prstGeom>
        </p:spPr>
      </p:pic>
      <p:sp>
        <p:nvSpPr>
          <p:cNvPr id="88" name="Rectangle 87">
            <a:extLst>
              <a:ext uri="{FF2B5EF4-FFF2-40B4-BE49-F238E27FC236}">
                <a16:creationId xmlns:a16="http://schemas.microsoft.com/office/drawing/2014/main" xmlns="" id="{99B4EB38-ED0E-45DC-AD90-7097A0775E4F}"/>
              </a:ext>
            </a:extLst>
          </p:cNvPr>
          <p:cNvSpPr/>
          <p:nvPr/>
        </p:nvSpPr>
        <p:spPr>
          <a:xfrm>
            <a:off x="4960117" y="4262247"/>
            <a:ext cx="19253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/>
              <a:t>…each carbon is bonded to </a:t>
            </a:r>
            <a:r>
              <a:rPr lang="en-GB" sz="1000" b="1" dirty="0"/>
              <a:t>4</a:t>
            </a:r>
            <a:r>
              <a:rPr lang="en-GB" sz="1000" dirty="0"/>
              <a:t> other carbons by </a:t>
            </a:r>
            <a:r>
              <a:rPr lang="en-GB" sz="1000" b="1" dirty="0"/>
              <a:t>strong covalent bonds</a:t>
            </a:r>
            <a:r>
              <a:rPr lang="en-GB" sz="1000" dirty="0"/>
              <a:t>.  There are </a:t>
            </a:r>
            <a:r>
              <a:rPr lang="en-GB" sz="1000" b="1" dirty="0"/>
              <a:t>no free electrons</a:t>
            </a:r>
            <a:r>
              <a:rPr lang="en-GB" sz="1000" dirty="0"/>
              <a:t>.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xmlns="" id="{E132D494-3D2F-46E2-839D-5B0D771706AD}"/>
              </a:ext>
            </a:extLst>
          </p:cNvPr>
          <p:cNvSpPr/>
          <p:nvPr/>
        </p:nvSpPr>
        <p:spPr>
          <a:xfrm>
            <a:off x="4600418" y="6076859"/>
            <a:ext cx="25159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/>
              <a:t>…each carbon is bonded to </a:t>
            </a:r>
            <a:r>
              <a:rPr lang="en-GB" sz="1000" b="1" dirty="0"/>
              <a:t>3</a:t>
            </a:r>
            <a:r>
              <a:rPr lang="en-GB" sz="1000" dirty="0"/>
              <a:t> other carbons by </a:t>
            </a:r>
            <a:r>
              <a:rPr lang="en-GB" sz="1000" b="1" dirty="0"/>
              <a:t>strong covalent bonds</a:t>
            </a:r>
            <a:r>
              <a:rPr lang="en-GB" sz="1000" dirty="0"/>
              <a:t>.  It forms </a:t>
            </a:r>
            <a:r>
              <a:rPr lang="en-GB" sz="1000" b="1" dirty="0"/>
              <a:t>layers</a:t>
            </a:r>
            <a:r>
              <a:rPr lang="en-GB" sz="1000" dirty="0"/>
              <a:t> of </a:t>
            </a:r>
            <a:r>
              <a:rPr lang="en-GB" sz="1000" b="1" dirty="0"/>
              <a:t>hexagonal rings </a:t>
            </a:r>
            <a:r>
              <a:rPr lang="en-GB" sz="1000" dirty="0"/>
              <a:t>with no covalent bonds between layers. There are </a:t>
            </a:r>
            <a:r>
              <a:rPr lang="en-GB" sz="1000" b="1" dirty="0"/>
              <a:t>free electrons</a:t>
            </a:r>
            <a:r>
              <a:rPr lang="en-GB" sz="1000" dirty="0"/>
              <a:t>.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39B45B42-66DC-486C-B4E3-2382272D35D8}"/>
              </a:ext>
            </a:extLst>
          </p:cNvPr>
          <p:cNvSpPr/>
          <p:nvPr/>
        </p:nvSpPr>
        <p:spPr>
          <a:xfrm>
            <a:off x="5645980" y="5727290"/>
            <a:ext cx="1080120" cy="3296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Image result for graphite structure">
            <a:extLst>
              <a:ext uri="{FF2B5EF4-FFF2-40B4-BE49-F238E27FC236}">
                <a16:creationId xmlns:a16="http://schemas.microsoft.com/office/drawing/2014/main" xmlns="" id="{213B74B5-1E9D-427A-834A-91E6DDC12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718" y="5725230"/>
            <a:ext cx="1031382" cy="32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Rectangle 89">
            <a:extLst>
              <a:ext uri="{FF2B5EF4-FFF2-40B4-BE49-F238E27FC236}">
                <a16:creationId xmlns:a16="http://schemas.microsoft.com/office/drawing/2014/main" xmlns="" id="{F998ACD4-832E-4BEC-A18E-3865E13B02DC}"/>
              </a:ext>
            </a:extLst>
          </p:cNvPr>
          <p:cNvSpPr/>
          <p:nvPr/>
        </p:nvSpPr>
        <p:spPr>
          <a:xfrm>
            <a:off x="7308304" y="2546648"/>
            <a:ext cx="153060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/>
              <a:t>…all of the atoms linked by </a:t>
            </a:r>
            <a:r>
              <a:rPr lang="en-GB" sz="1000" b="1" dirty="0"/>
              <a:t>strong covalent bonds</a:t>
            </a:r>
            <a:r>
              <a:rPr lang="en-GB" sz="1000" dirty="0"/>
              <a:t>.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AEAFA2B8-FDC4-4EE5-BAB2-34C8689A538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77491" y="3506102"/>
            <a:ext cx="930688" cy="658829"/>
          </a:xfrm>
          <a:prstGeom prst="rect">
            <a:avLst/>
          </a:prstGeom>
        </p:spPr>
      </p:pic>
      <p:sp>
        <p:nvSpPr>
          <p:cNvPr id="92" name="Rectangle 91">
            <a:extLst>
              <a:ext uri="{FF2B5EF4-FFF2-40B4-BE49-F238E27FC236}">
                <a16:creationId xmlns:a16="http://schemas.microsoft.com/office/drawing/2014/main" xmlns="" id="{BD16E008-162A-4D16-BCE1-2E02EA7013D3}"/>
              </a:ext>
            </a:extLst>
          </p:cNvPr>
          <p:cNvSpPr/>
          <p:nvPr/>
        </p:nvSpPr>
        <p:spPr>
          <a:xfrm>
            <a:off x="6813372" y="4262247"/>
            <a:ext cx="19253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/>
              <a:t>…it is a single layer of graphite so has </a:t>
            </a:r>
            <a:r>
              <a:rPr lang="en-GB" sz="1000" b="1" dirty="0"/>
              <a:t>free electrons.</a:t>
            </a:r>
          </a:p>
        </p:txBody>
      </p:sp>
      <p:pic>
        <p:nvPicPr>
          <p:cNvPr id="91" name="Picture 90">
            <a:extLst>
              <a:ext uri="{FF2B5EF4-FFF2-40B4-BE49-F238E27FC236}">
                <a16:creationId xmlns:a16="http://schemas.microsoft.com/office/drawing/2014/main" xmlns="" id="{1133442E-0AC4-46FB-9B10-5FE5FF6F299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12206" y="5506829"/>
            <a:ext cx="643752" cy="512130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xmlns="" id="{DDA17A4F-406A-4666-81A7-79652AB2E3B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17118" y="4598621"/>
            <a:ext cx="724813" cy="469363"/>
          </a:xfrm>
          <a:prstGeom prst="rect">
            <a:avLst/>
          </a:prstGeom>
        </p:spPr>
      </p:pic>
      <p:sp>
        <p:nvSpPr>
          <p:cNvPr id="95" name="Rectangle 94">
            <a:extLst>
              <a:ext uri="{FF2B5EF4-FFF2-40B4-BE49-F238E27FC236}">
                <a16:creationId xmlns:a16="http://schemas.microsoft.com/office/drawing/2014/main" xmlns="" id="{64D5D7D9-D1E5-4B39-A32D-91AE165786D7}"/>
              </a:ext>
            </a:extLst>
          </p:cNvPr>
          <p:cNvSpPr/>
          <p:nvPr/>
        </p:nvSpPr>
        <p:spPr>
          <a:xfrm>
            <a:off x="6980838" y="6236164"/>
            <a:ext cx="19253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/>
              <a:t>… they have </a:t>
            </a:r>
            <a:r>
              <a:rPr lang="en-GB" sz="1000" b="1" dirty="0"/>
              <a:t>strong covalent bonds</a:t>
            </a:r>
            <a:r>
              <a:rPr lang="en-GB" sz="1000" dirty="0"/>
              <a:t> and </a:t>
            </a:r>
            <a:r>
              <a:rPr lang="en-GB" sz="1000" b="1" dirty="0"/>
              <a:t>free electrons</a:t>
            </a:r>
            <a:r>
              <a:rPr lang="en-GB" sz="1000" dirty="0"/>
              <a:t>.</a:t>
            </a: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xmlns="" id="{317C0E0D-952B-4C81-8B1E-616A0339CA89}"/>
              </a:ext>
            </a:extLst>
          </p:cNvPr>
          <p:cNvCxnSpPr>
            <a:cxnSpLocks/>
          </p:cNvCxnSpPr>
          <p:nvPr/>
        </p:nvCxnSpPr>
        <p:spPr>
          <a:xfrm flipH="1">
            <a:off x="4888263" y="1142736"/>
            <a:ext cx="40852" cy="49341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Arrow: Down 64">
            <a:extLst>
              <a:ext uri="{FF2B5EF4-FFF2-40B4-BE49-F238E27FC236}">
                <a16:creationId xmlns:a16="http://schemas.microsoft.com/office/drawing/2014/main" xmlns="" id="{2307000B-4E89-44F3-9409-6510CE1B9403}"/>
              </a:ext>
            </a:extLst>
          </p:cNvPr>
          <p:cNvSpPr/>
          <p:nvPr/>
        </p:nvSpPr>
        <p:spPr>
          <a:xfrm rot="19681077">
            <a:off x="6797029" y="983545"/>
            <a:ext cx="324074" cy="476792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xmlns="" id="{E3EA745C-15EE-44C9-B7F8-24EB5210DBF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flipH="1">
            <a:off x="6061615" y="2053533"/>
            <a:ext cx="823874" cy="303302"/>
          </a:xfrm>
          <a:prstGeom prst="rect">
            <a:avLst/>
          </a:prstGeom>
        </p:spPr>
      </p:pic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xmlns="" id="{CEEE75D6-AE54-4299-B6ED-198F56F07E78}"/>
              </a:ext>
            </a:extLst>
          </p:cNvPr>
          <p:cNvCxnSpPr/>
          <p:nvPr/>
        </p:nvCxnSpPr>
        <p:spPr>
          <a:xfrm flipV="1">
            <a:off x="6678223" y="4302150"/>
            <a:ext cx="237876" cy="69871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xmlns="" id="{81128619-222C-48F7-B796-960B5A16708C}"/>
              </a:ext>
            </a:extLst>
          </p:cNvPr>
          <p:cNvCxnSpPr>
            <a:cxnSpLocks/>
          </p:cNvCxnSpPr>
          <p:nvPr/>
        </p:nvCxnSpPr>
        <p:spPr>
          <a:xfrm>
            <a:off x="6665972" y="5119198"/>
            <a:ext cx="349887" cy="13117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541753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IXL Sci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FF99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IXL Sci" id="{2CFE4A30-D880-BA4E-B779-8E17F61ECAC9}" vid="{3D4DF9ED-AD7F-6943-859C-106C4E33968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30012</TotalTime>
  <Words>667</Words>
  <Application>Microsoft Office PowerPoint</Application>
  <PresentationFormat>On-screen Show (4:3)</PresentationFormat>
  <Paragraphs>114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Arial</vt:lpstr>
      <vt:lpstr>Calibri</vt:lpstr>
      <vt:lpstr>Calibri Light</vt:lpstr>
      <vt:lpstr>Gill Sans</vt:lpstr>
      <vt:lpstr>News Gothic MT</vt:lpstr>
      <vt:lpstr>Wingdings</vt:lpstr>
      <vt:lpstr>Custom Design</vt:lpstr>
      <vt:lpstr>PIXL Sci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zarina shaffi</dc:creator>
  <cp:lastModifiedBy>Administrator</cp:lastModifiedBy>
  <cp:revision>321</cp:revision>
  <cp:lastPrinted>2017-10-27T15:58:48Z</cp:lastPrinted>
  <dcterms:created xsi:type="dcterms:W3CDTF">2016-03-05T09:38:04Z</dcterms:created>
  <dcterms:modified xsi:type="dcterms:W3CDTF">2019-01-15T19:31:40Z</dcterms:modified>
</cp:coreProperties>
</file>