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904413" cy="6948488"/>
  <p:notesSz cx="6648450" cy="9774238"/>
  <p:defaultTextStyle>
    <a:defPPr>
      <a:defRPr lang="en-US"/>
    </a:defPPr>
    <a:lvl1pPr marL="0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1477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2955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4432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5909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07387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88864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70341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51819" algn="l" defTabSz="96295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9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224" y="48"/>
      </p:cViewPr>
      <p:guideLst>
        <p:guide orient="horz" pos="2189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831" y="2158536"/>
            <a:ext cx="8418751" cy="14894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662" y="3937476"/>
            <a:ext cx="6933089" cy="17757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4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7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8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0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51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3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28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9091" y="281479"/>
            <a:ext cx="2412482" cy="60075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489" y="281479"/>
            <a:ext cx="7077528" cy="60075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49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04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380" y="4465047"/>
            <a:ext cx="8418751" cy="138004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380" y="2945066"/>
            <a:ext cx="8418751" cy="151998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14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29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44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59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073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888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703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518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42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489" y="1642225"/>
            <a:ext cx="4744146" cy="46468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5708" y="1642225"/>
            <a:ext cx="4745865" cy="46468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21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21" y="278262"/>
            <a:ext cx="8913972" cy="115808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221" y="1555368"/>
            <a:ext cx="4376169" cy="64820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477" indent="0">
              <a:buNone/>
              <a:defRPr sz="2100" b="1"/>
            </a:lvl2pPr>
            <a:lvl3pPr marL="962955" indent="0">
              <a:buNone/>
              <a:defRPr sz="1900" b="1"/>
            </a:lvl3pPr>
            <a:lvl4pPr marL="1444432" indent="0">
              <a:buNone/>
              <a:defRPr sz="1700" b="1"/>
            </a:lvl4pPr>
            <a:lvl5pPr marL="1925909" indent="0">
              <a:buNone/>
              <a:defRPr sz="1700" b="1"/>
            </a:lvl5pPr>
            <a:lvl6pPr marL="2407387" indent="0">
              <a:buNone/>
              <a:defRPr sz="1700" b="1"/>
            </a:lvl6pPr>
            <a:lvl7pPr marL="2888864" indent="0">
              <a:buNone/>
              <a:defRPr sz="1700" b="1"/>
            </a:lvl7pPr>
            <a:lvl8pPr marL="3370341" indent="0">
              <a:buNone/>
              <a:defRPr sz="1700" b="1"/>
            </a:lvl8pPr>
            <a:lvl9pPr marL="385181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221" y="2203572"/>
            <a:ext cx="4376169" cy="400342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1305" y="1555368"/>
            <a:ext cx="4377888" cy="64820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477" indent="0">
              <a:buNone/>
              <a:defRPr sz="2100" b="1"/>
            </a:lvl2pPr>
            <a:lvl3pPr marL="962955" indent="0">
              <a:buNone/>
              <a:defRPr sz="1900" b="1"/>
            </a:lvl3pPr>
            <a:lvl4pPr marL="1444432" indent="0">
              <a:buNone/>
              <a:defRPr sz="1700" b="1"/>
            </a:lvl4pPr>
            <a:lvl5pPr marL="1925909" indent="0">
              <a:buNone/>
              <a:defRPr sz="1700" b="1"/>
            </a:lvl5pPr>
            <a:lvl6pPr marL="2407387" indent="0">
              <a:buNone/>
              <a:defRPr sz="1700" b="1"/>
            </a:lvl6pPr>
            <a:lvl7pPr marL="2888864" indent="0">
              <a:buNone/>
              <a:defRPr sz="1700" b="1"/>
            </a:lvl7pPr>
            <a:lvl8pPr marL="3370341" indent="0">
              <a:buNone/>
              <a:defRPr sz="1700" b="1"/>
            </a:lvl8pPr>
            <a:lvl9pPr marL="385181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1305" y="2203572"/>
            <a:ext cx="4377888" cy="400342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6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65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134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21" y="276653"/>
            <a:ext cx="3258484" cy="117738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350" y="276653"/>
            <a:ext cx="5536842" cy="593034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221" y="1454036"/>
            <a:ext cx="3258484" cy="4752959"/>
          </a:xfrm>
        </p:spPr>
        <p:txBody>
          <a:bodyPr/>
          <a:lstStyle>
            <a:lvl1pPr marL="0" indent="0">
              <a:buNone/>
              <a:defRPr sz="1500"/>
            </a:lvl1pPr>
            <a:lvl2pPr marL="481477" indent="0">
              <a:buNone/>
              <a:defRPr sz="1300"/>
            </a:lvl2pPr>
            <a:lvl3pPr marL="962955" indent="0">
              <a:buNone/>
              <a:defRPr sz="1100"/>
            </a:lvl3pPr>
            <a:lvl4pPr marL="1444432" indent="0">
              <a:buNone/>
              <a:defRPr sz="900"/>
            </a:lvl4pPr>
            <a:lvl5pPr marL="1925909" indent="0">
              <a:buNone/>
              <a:defRPr sz="900"/>
            </a:lvl5pPr>
            <a:lvl6pPr marL="2407387" indent="0">
              <a:buNone/>
              <a:defRPr sz="900"/>
            </a:lvl6pPr>
            <a:lvl7pPr marL="2888864" indent="0">
              <a:buNone/>
              <a:defRPr sz="900"/>
            </a:lvl7pPr>
            <a:lvl8pPr marL="3370341" indent="0">
              <a:buNone/>
              <a:defRPr sz="900"/>
            </a:lvl8pPr>
            <a:lvl9pPr marL="385181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36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334" y="4863942"/>
            <a:ext cx="5942648" cy="57421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334" y="620860"/>
            <a:ext cx="5942648" cy="4169093"/>
          </a:xfrm>
        </p:spPr>
        <p:txBody>
          <a:bodyPr/>
          <a:lstStyle>
            <a:lvl1pPr marL="0" indent="0">
              <a:buNone/>
              <a:defRPr sz="3400"/>
            </a:lvl1pPr>
            <a:lvl2pPr marL="481477" indent="0">
              <a:buNone/>
              <a:defRPr sz="2900"/>
            </a:lvl2pPr>
            <a:lvl3pPr marL="962955" indent="0">
              <a:buNone/>
              <a:defRPr sz="2500"/>
            </a:lvl3pPr>
            <a:lvl4pPr marL="1444432" indent="0">
              <a:buNone/>
              <a:defRPr sz="2100"/>
            </a:lvl4pPr>
            <a:lvl5pPr marL="1925909" indent="0">
              <a:buNone/>
              <a:defRPr sz="2100"/>
            </a:lvl5pPr>
            <a:lvl6pPr marL="2407387" indent="0">
              <a:buNone/>
              <a:defRPr sz="2100"/>
            </a:lvl6pPr>
            <a:lvl7pPr marL="2888864" indent="0">
              <a:buNone/>
              <a:defRPr sz="2100"/>
            </a:lvl7pPr>
            <a:lvl8pPr marL="3370341" indent="0">
              <a:buNone/>
              <a:defRPr sz="2100"/>
            </a:lvl8pPr>
            <a:lvl9pPr marL="3851819" indent="0">
              <a:buNone/>
              <a:defRPr sz="21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334" y="5438157"/>
            <a:ext cx="5942648" cy="815482"/>
          </a:xfrm>
        </p:spPr>
        <p:txBody>
          <a:bodyPr/>
          <a:lstStyle>
            <a:lvl1pPr marL="0" indent="0">
              <a:buNone/>
              <a:defRPr sz="1500"/>
            </a:lvl1pPr>
            <a:lvl2pPr marL="481477" indent="0">
              <a:buNone/>
              <a:defRPr sz="1300"/>
            </a:lvl2pPr>
            <a:lvl3pPr marL="962955" indent="0">
              <a:buNone/>
              <a:defRPr sz="1100"/>
            </a:lvl3pPr>
            <a:lvl4pPr marL="1444432" indent="0">
              <a:buNone/>
              <a:defRPr sz="900"/>
            </a:lvl4pPr>
            <a:lvl5pPr marL="1925909" indent="0">
              <a:buNone/>
              <a:defRPr sz="900"/>
            </a:lvl5pPr>
            <a:lvl6pPr marL="2407387" indent="0">
              <a:buNone/>
              <a:defRPr sz="900"/>
            </a:lvl6pPr>
            <a:lvl7pPr marL="2888864" indent="0">
              <a:buNone/>
              <a:defRPr sz="900"/>
            </a:lvl7pPr>
            <a:lvl8pPr marL="3370341" indent="0">
              <a:buNone/>
              <a:defRPr sz="900"/>
            </a:lvl8pPr>
            <a:lvl9pPr marL="385181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30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221" y="278262"/>
            <a:ext cx="8913972" cy="1158081"/>
          </a:xfrm>
          <a:prstGeom prst="rect">
            <a:avLst/>
          </a:prstGeom>
        </p:spPr>
        <p:txBody>
          <a:bodyPr vert="horz" lIns="96295" tIns="48148" rIns="96295" bIns="4814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221" y="1621314"/>
            <a:ext cx="8913972" cy="4585681"/>
          </a:xfrm>
          <a:prstGeom prst="rect">
            <a:avLst/>
          </a:prstGeom>
        </p:spPr>
        <p:txBody>
          <a:bodyPr vert="horz" lIns="96295" tIns="48148" rIns="96295" bIns="4814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221" y="6440219"/>
            <a:ext cx="2311030" cy="369943"/>
          </a:xfrm>
          <a:prstGeom prst="rect">
            <a:avLst/>
          </a:prstGeom>
        </p:spPr>
        <p:txBody>
          <a:bodyPr vert="horz" lIns="96295" tIns="48148" rIns="96295" bIns="4814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F78EA-4F3E-4BD9-A940-D9A874F3F903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008" y="6440219"/>
            <a:ext cx="3136397" cy="369943"/>
          </a:xfrm>
          <a:prstGeom prst="rect">
            <a:avLst/>
          </a:prstGeom>
        </p:spPr>
        <p:txBody>
          <a:bodyPr vert="horz" lIns="96295" tIns="48148" rIns="96295" bIns="4814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8163" y="6440219"/>
            <a:ext cx="2311030" cy="369943"/>
          </a:xfrm>
          <a:prstGeom prst="rect">
            <a:avLst/>
          </a:prstGeom>
        </p:spPr>
        <p:txBody>
          <a:bodyPr vert="horz" lIns="96295" tIns="48148" rIns="96295" bIns="4814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B6FA2-F11A-4BD0-981D-5522CD502A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07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955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108" indent="-361108" algn="l" defTabSz="9629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2401" indent="-300923" algn="l" defTabSz="96295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03693" indent="-240739" algn="l" defTabSz="96295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5171" indent="-240739" algn="l" defTabSz="962955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6648" indent="-240739" algn="l" defTabSz="962955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8125" indent="-240739" algn="l" defTabSz="96295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603" indent="-240739" algn="l" defTabSz="96295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11080" indent="-240739" algn="l" defTabSz="96295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92557" indent="-240739" algn="l" defTabSz="96295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477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2955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4432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5909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7387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8864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70341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51819" algn="l" defTabSz="96295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ounded Rectangle 21"/>
          <p:cNvSpPr/>
          <p:nvPr/>
        </p:nvSpPr>
        <p:spPr>
          <a:xfrm>
            <a:off x="200025" y="161925"/>
            <a:ext cx="9432925" cy="320675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200025" y="161925"/>
            <a:ext cx="9432925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 smtClean="0">
                <a:latin typeface="Comic Sans MS" pitchFamily="66" charset="0"/>
              </a:rPr>
              <a:t>P1 </a:t>
            </a:r>
            <a:r>
              <a:rPr lang="en-GB" b="1" dirty="0">
                <a:latin typeface="Comic Sans MS" pitchFamily="66" charset="0"/>
              </a:rPr>
              <a:t>REVISION 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>
                <a:latin typeface="Comic Sans MS" pitchFamily="66" charset="0"/>
              </a:rPr>
              <a:t>– </a:t>
            </a:r>
            <a:r>
              <a:rPr lang="en-GB" b="1" dirty="0" smtClean="0">
                <a:latin typeface="Comic Sans MS" pitchFamily="66" charset="0"/>
              </a:rPr>
              <a:t>ENERGY TRANSFER BY HEATING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5600701" y="5484813"/>
            <a:ext cx="20891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2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000" b="1" dirty="0">
                <a:latin typeface="Comic Sans MS" pitchFamily="66" charset="0"/>
              </a:rPr>
              <a:t>KEY WORDS</a:t>
            </a:r>
            <a:r>
              <a:rPr lang="en-GB" sz="1000" b="1" dirty="0" smtClean="0">
                <a:latin typeface="Comic Sans MS" pitchFamily="66" charset="0"/>
              </a:rPr>
              <a:t>: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Infrared radiation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Conduction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Convection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Radiation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Evaporation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Diffusion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endParaRPr lang="en-GB" sz="900" b="1" dirty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endParaRPr lang="en-GB" sz="900" b="1" dirty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Free electrons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Density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Specific heat capacity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Insulation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U-values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00700" y="5491163"/>
            <a:ext cx="2089150" cy="1300162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 sz="1200" b="1">
              <a:solidFill>
                <a:srgbClr val="FFFFFF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761288" y="5491163"/>
            <a:ext cx="1944687" cy="1295400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grpSp>
        <p:nvGrpSpPr>
          <p:cNvPr id="25" name="Group 24"/>
          <p:cNvGrpSpPr/>
          <p:nvPr/>
        </p:nvGrpSpPr>
        <p:grpSpPr>
          <a:xfrm>
            <a:off x="5600701" y="737940"/>
            <a:ext cx="4105274" cy="1656184"/>
            <a:chOff x="5600701" y="737940"/>
            <a:chExt cx="4105274" cy="1656184"/>
          </a:xfrm>
        </p:grpSpPr>
        <p:sp>
          <p:nvSpPr>
            <p:cNvPr id="13" name="TextBox 12"/>
            <p:cNvSpPr txBox="1"/>
            <p:nvPr/>
          </p:nvSpPr>
          <p:spPr>
            <a:xfrm>
              <a:off x="5600701" y="737940"/>
              <a:ext cx="4105274" cy="165618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GB" sz="1000" dirty="0" smtClean="0">
                  <a:latin typeface="Comic Sans MS" pitchFamily="66" charset="0"/>
                </a:rPr>
                <a:t>Fill in the diagram and label the arrows:</a:t>
              </a:r>
            </a:p>
            <a:p>
              <a:endParaRPr lang="en-GB" sz="1000" dirty="0">
                <a:latin typeface="Comic Sans MS" pitchFamily="66" charset="0"/>
              </a:endParaRPr>
            </a:p>
            <a:p>
              <a:endParaRPr lang="en-GB" sz="1000" dirty="0" smtClean="0">
                <a:latin typeface="Comic Sans MS" pitchFamily="66" charset="0"/>
              </a:endParaRPr>
            </a:p>
            <a:p>
              <a:endParaRPr lang="en-GB" sz="1000" dirty="0">
                <a:latin typeface="Comic Sans MS" pitchFamily="66" charset="0"/>
              </a:endParaRPr>
            </a:p>
            <a:p>
              <a:endParaRPr lang="en-GB" sz="1000" dirty="0" smtClean="0">
                <a:latin typeface="Comic Sans MS" pitchFamily="66" charset="0"/>
              </a:endParaRPr>
            </a:p>
            <a:p>
              <a:endParaRPr lang="en-GB" sz="1000" dirty="0">
                <a:latin typeface="Comic Sans MS" pitchFamily="66" charset="0"/>
              </a:endParaRPr>
            </a:p>
            <a:p>
              <a:endParaRPr lang="en-GB" sz="1000" dirty="0" smtClean="0">
                <a:latin typeface="Comic Sans MS" pitchFamily="66" charset="0"/>
              </a:endParaRPr>
            </a:p>
            <a:p>
              <a:endParaRPr lang="en-GB" sz="1000" dirty="0">
                <a:latin typeface="Comic Sans MS" pitchFamily="66" charset="0"/>
              </a:endParaRPr>
            </a:p>
            <a:p>
              <a:r>
                <a:rPr lang="en-GB" sz="1000" dirty="0" smtClean="0">
                  <a:latin typeface="Comic Sans MS" pitchFamily="66" charset="0"/>
                </a:rPr>
                <a:t>         Solid                              Liquid                             Gas</a:t>
              </a:r>
              <a:endParaRPr lang="en-GB" sz="1000" dirty="0"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888310" y="1241996"/>
              <a:ext cx="756966" cy="7920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291584" y="1241996"/>
              <a:ext cx="756966" cy="7920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696622" y="1241996"/>
              <a:ext cx="756966" cy="7920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6645276" y="1386012"/>
              <a:ext cx="64630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6645276" y="1854064"/>
              <a:ext cx="64630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8048550" y="1386012"/>
              <a:ext cx="68508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>
              <a:off x="8048550" y="1854064"/>
              <a:ext cx="6480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200025" y="737940"/>
            <a:ext cx="5184229" cy="16561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Draw a diagram to show conduction: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0024" y="2570565"/>
            <a:ext cx="5184229" cy="16561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Draw a diagram to show convection: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00702" y="2578841"/>
            <a:ext cx="4105274" cy="16561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is Radiation: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0452" y="4363926"/>
            <a:ext cx="4105524" cy="9825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How is heat transferred by infrared radiation?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0024" y="4363925"/>
            <a:ext cx="5184229" cy="2427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Calculate the percentage of</a:t>
            </a:r>
          </a:p>
          <a:p>
            <a:r>
              <a:rPr lang="en-GB" sz="1000" dirty="0" smtClean="0">
                <a:latin typeface="Comic Sans MS" pitchFamily="66" charset="0"/>
              </a:rPr>
              <a:t>energy lost through the walls:</a:t>
            </a:r>
            <a:endParaRPr lang="en-GB" sz="1000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113" y="4520350"/>
            <a:ext cx="2905125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156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1"/>
          <p:cNvSpPr/>
          <p:nvPr/>
        </p:nvSpPr>
        <p:spPr>
          <a:xfrm>
            <a:off x="200025" y="161925"/>
            <a:ext cx="9432925" cy="320675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200025" y="161925"/>
            <a:ext cx="9432925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 smtClean="0">
                <a:latin typeface="Comic Sans MS" pitchFamily="66" charset="0"/>
              </a:rPr>
              <a:t>P1 </a:t>
            </a:r>
            <a:r>
              <a:rPr lang="en-GB" b="1" dirty="0">
                <a:latin typeface="Comic Sans MS" pitchFamily="66" charset="0"/>
              </a:rPr>
              <a:t>REVISION 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>
                <a:latin typeface="Comic Sans MS" pitchFamily="66" charset="0"/>
              </a:rPr>
              <a:t>– </a:t>
            </a:r>
            <a:r>
              <a:rPr lang="en-GB" b="1" dirty="0" smtClean="0">
                <a:latin typeface="Comic Sans MS" pitchFamily="66" charset="0"/>
              </a:rPr>
              <a:t>USING ENERGY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5600701" y="5484813"/>
            <a:ext cx="2089150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2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000" b="1" dirty="0">
                <a:latin typeface="Comic Sans MS" pitchFamily="66" charset="0"/>
              </a:rPr>
              <a:t>KEY </a:t>
            </a:r>
            <a:r>
              <a:rPr lang="en-GB" sz="1000" b="1" dirty="0" smtClean="0">
                <a:latin typeface="Comic Sans MS" pitchFamily="66" charset="0"/>
              </a:rPr>
              <a:t>WORDS: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Chemical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Kinetic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Gravitational potential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Elastic potential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Electrical energy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endParaRPr lang="en-GB" sz="900" b="1" dirty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Conservation of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Useful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Wasted energy</a:t>
            </a:r>
          </a:p>
          <a:p>
            <a:pPr algn="ctr"/>
            <a:r>
              <a:rPr lang="en-GB" sz="900" b="1" dirty="0" err="1" smtClean="0">
                <a:latin typeface="Comic Sans MS" pitchFamily="66" charset="0"/>
              </a:rPr>
              <a:t>Newtons</a:t>
            </a:r>
            <a:r>
              <a:rPr lang="en-GB" sz="900" b="1" dirty="0" smtClean="0">
                <a:latin typeface="Comic Sans MS" pitchFamily="66" charset="0"/>
              </a:rPr>
              <a:t> (N)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Joules (J)</a:t>
            </a:r>
          </a:p>
          <a:p>
            <a:pPr algn="ctr"/>
            <a:r>
              <a:rPr lang="en-GB" sz="900" b="1" dirty="0" err="1" smtClean="0">
                <a:latin typeface="Comic Sans MS" pitchFamily="66" charset="0"/>
              </a:rPr>
              <a:t>Sankey</a:t>
            </a:r>
            <a:r>
              <a:rPr lang="en-GB" sz="900" b="1" dirty="0" smtClean="0">
                <a:latin typeface="Comic Sans MS" pitchFamily="66" charset="0"/>
              </a:rPr>
              <a:t> diagram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Efficiency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00700" y="5491163"/>
            <a:ext cx="2089150" cy="1300162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 sz="1200" b="1">
              <a:solidFill>
                <a:srgbClr val="FFFFFF"/>
              </a:solidFill>
            </a:endParaRPr>
          </a:p>
        </p:txBody>
      </p:sp>
      <p:sp>
        <p:nvSpPr>
          <p:cNvPr id="8" name="Cloud Callout 7"/>
          <p:cNvSpPr>
            <a:spLocks noChangeArrowheads="1"/>
          </p:cNvSpPr>
          <p:nvPr/>
        </p:nvSpPr>
        <p:spPr bwMode="auto">
          <a:xfrm>
            <a:off x="7905750" y="6283325"/>
            <a:ext cx="215900" cy="219075"/>
          </a:xfrm>
          <a:prstGeom prst="cloudCallout">
            <a:avLst>
              <a:gd name="adj1" fmla="val -52204"/>
              <a:gd name="adj2" fmla="val 76088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" name="AutoShape 81"/>
          <p:cNvSpPr>
            <a:spLocks noChangeArrowheads="1"/>
          </p:cNvSpPr>
          <p:nvPr/>
        </p:nvSpPr>
        <p:spPr bwMode="auto">
          <a:xfrm>
            <a:off x="7832725" y="5849938"/>
            <a:ext cx="287338" cy="287337"/>
          </a:xfrm>
          <a:prstGeom prst="star5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b="1"/>
          </a:p>
        </p:txBody>
      </p:sp>
      <p:sp>
        <p:nvSpPr>
          <p:cNvPr id="10" name="Rounded Rectangle 9"/>
          <p:cNvSpPr/>
          <p:nvPr/>
        </p:nvSpPr>
        <p:spPr>
          <a:xfrm>
            <a:off x="7761288" y="5491163"/>
            <a:ext cx="1944687" cy="1295400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sp>
        <p:nvSpPr>
          <p:cNvPr id="11" name="TextBox 20"/>
          <p:cNvSpPr txBox="1">
            <a:spLocks noChangeArrowheads="1"/>
          </p:cNvSpPr>
          <p:nvPr/>
        </p:nvSpPr>
        <p:spPr bwMode="auto">
          <a:xfrm>
            <a:off x="7761288" y="5484813"/>
            <a:ext cx="1944687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000" b="1" dirty="0">
                <a:latin typeface="Comic Sans MS" pitchFamily="66" charset="0"/>
              </a:rPr>
              <a:t>ASSESSMENT: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5" y="665931"/>
            <a:ext cx="2663949" cy="61206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Write a definition for these different types of energy:</a:t>
            </a: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Magnetic: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Kinetic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Thermal: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Light: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Gravitational potential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Chemical: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Sound: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Electrical: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Elastic potential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Nuclear: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Here is a sentence to help you remember them: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pPr algn="ctr"/>
            <a:r>
              <a:rPr lang="en-GB" sz="1000" dirty="0" smtClean="0">
                <a:latin typeface="Comic Sans MS" pitchFamily="66" charset="0"/>
              </a:rPr>
              <a:t>Most Kids Hate Learning GCSE Energy Names 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79998" y="665930"/>
            <a:ext cx="2240632" cy="18722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is conservation of energy?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79998" y="2682156"/>
            <a:ext cx="2240632" cy="41091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is useful energy?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What is wasted energy?</a:t>
            </a:r>
            <a:endParaRPr lang="en-GB" sz="10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502" y="881956"/>
            <a:ext cx="3505200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600700" y="665931"/>
            <a:ext cx="4105275" cy="461700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Calculate the amount of energy wasted as heat: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Calculate the efficiency of the television:</a:t>
            </a:r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44295" y="1386012"/>
            <a:ext cx="360239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22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00025" y="665932"/>
            <a:ext cx="5184229" cy="2368455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is the cost of this electricity bill?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4" name="Rounded Rectangle 21"/>
          <p:cNvSpPr/>
          <p:nvPr/>
        </p:nvSpPr>
        <p:spPr>
          <a:xfrm>
            <a:off x="200025" y="161925"/>
            <a:ext cx="9432925" cy="320675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200025" y="161925"/>
            <a:ext cx="9432925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 smtClean="0">
                <a:latin typeface="Comic Sans MS" pitchFamily="66" charset="0"/>
              </a:rPr>
              <a:t>P1 </a:t>
            </a:r>
            <a:r>
              <a:rPr lang="en-GB" b="1" dirty="0" smtClean="0">
                <a:latin typeface="Comic Sans MS" pitchFamily="66" charset="0"/>
              </a:rPr>
              <a:t>REVISION </a:t>
            </a:r>
            <a:r>
              <a:rPr lang="en-GB" b="1" dirty="0">
                <a:latin typeface="Comic Sans MS" pitchFamily="66" charset="0"/>
              </a:rPr>
              <a:t>– </a:t>
            </a:r>
            <a:r>
              <a:rPr lang="en-GB" b="1" dirty="0" smtClean="0">
                <a:latin typeface="Comic Sans MS" pitchFamily="66" charset="0"/>
              </a:rPr>
              <a:t>ELECTRICAL ENERGY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5600701" y="5484813"/>
            <a:ext cx="20891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1000" b="1" dirty="0">
                <a:latin typeface="Comic Sans MS" pitchFamily="66" charset="0"/>
              </a:rPr>
              <a:t>KEY </a:t>
            </a:r>
            <a:r>
              <a:rPr lang="en-GB" sz="1000" b="1" dirty="0" smtClean="0">
                <a:latin typeface="Comic Sans MS" pitchFamily="66" charset="0"/>
              </a:rPr>
              <a:t>WORDS</a:t>
            </a:r>
            <a:r>
              <a:rPr lang="en-GB" sz="1000" b="1" dirty="0">
                <a:latin typeface="Comic Sans MS" pitchFamily="66" charset="0"/>
              </a:rPr>
              <a:t>:</a:t>
            </a:r>
            <a:endParaRPr lang="en-GB" sz="1000" b="1" dirty="0" smtClean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Watt (W)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Kilowatt (kW)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Kilowatt-hour (kWh)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Electricity meter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Cost effective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00700" y="5491163"/>
            <a:ext cx="2089150" cy="1300162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 sz="1200" b="1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00700" y="809948"/>
            <a:ext cx="4105274" cy="44488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Fill in the gaps:</a:t>
            </a:r>
          </a:p>
          <a:p>
            <a:endParaRPr lang="en-GB" sz="1000" dirty="0">
              <a:latin typeface="Comic Sans MS" pitchFamily="66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621285"/>
              </p:ext>
            </p:extLst>
          </p:nvPr>
        </p:nvGraphicFramePr>
        <p:xfrm>
          <a:off x="5816299" y="1281215"/>
          <a:ext cx="3672411" cy="37772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7"/>
                <a:gridCol w="1224137"/>
                <a:gridCol w="1224137"/>
              </a:tblGrid>
              <a:tr h="256765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Appliances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Useful</a:t>
                      </a:r>
                      <a:r>
                        <a:rPr lang="en-GB" sz="1000" baseline="0" dirty="0" smtClean="0">
                          <a:latin typeface="Comic Sans MS" pitchFamily="66" charset="0"/>
                        </a:rPr>
                        <a:t> Energy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Wasted energy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Light bulb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Electric heather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Electric</a:t>
                      </a:r>
                      <a:r>
                        <a:rPr lang="en-GB" sz="1000" baseline="0" dirty="0" smtClean="0">
                          <a:latin typeface="Comic Sans MS" pitchFamily="66" charset="0"/>
                        </a:rPr>
                        <a:t> toaster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Electrical kettle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Hair dryer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Electric</a:t>
                      </a:r>
                      <a:r>
                        <a:rPr lang="en-GB" sz="1000" baseline="0" dirty="0" smtClean="0">
                          <a:latin typeface="Comic Sans MS" pitchFamily="66" charset="0"/>
                        </a:rPr>
                        <a:t> motor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latin typeface="Comic Sans MS" pitchFamily="66" charset="0"/>
                        </a:rPr>
                        <a:t>DVD drive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 smtClean="0">
                        <a:latin typeface="Comic Sans MS" pitchFamily="66" charset="0"/>
                      </a:endParaRPr>
                    </a:p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02" y="1091253"/>
            <a:ext cx="3600000" cy="1806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79581" y="3186212"/>
            <a:ext cx="5204673" cy="36051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If you needed to use a heater for 5 hours, which of these would be the most cost effective?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98" y="3762283"/>
            <a:ext cx="4320000" cy="1921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853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99801" y="737940"/>
            <a:ext cx="9432925" cy="158417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Why do we need to step- up and step-down the</a:t>
            </a:r>
          </a:p>
          <a:p>
            <a:r>
              <a:rPr lang="en-GB" sz="1000" dirty="0" smtClean="0">
                <a:latin typeface="Comic Sans MS" pitchFamily="66" charset="0"/>
              </a:rPr>
              <a:t>voltage?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ounded Rectangle 21"/>
          <p:cNvSpPr/>
          <p:nvPr/>
        </p:nvSpPr>
        <p:spPr>
          <a:xfrm>
            <a:off x="200025" y="161925"/>
            <a:ext cx="9432925" cy="320675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200025" y="161925"/>
            <a:ext cx="9432925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 smtClean="0">
                <a:latin typeface="Comic Sans MS" pitchFamily="66" charset="0"/>
              </a:rPr>
              <a:t>P1 </a:t>
            </a:r>
            <a:r>
              <a:rPr lang="en-GB" b="1" dirty="0" smtClean="0">
                <a:latin typeface="Comic Sans MS" pitchFamily="66" charset="0"/>
              </a:rPr>
              <a:t>REVISION– </a:t>
            </a:r>
            <a:r>
              <a:rPr lang="en-GB" b="1" dirty="0" smtClean="0">
                <a:latin typeface="Comic Sans MS" pitchFamily="66" charset="0"/>
              </a:rPr>
              <a:t>GENERATING ELECTRICITY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4916487" y="5484813"/>
            <a:ext cx="2773364" cy="149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3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000" b="1" dirty="0">
                <a:latin typeface="Comic Sans MS" pitchFamily="66" charset="0"/>
              </a:rPr>
              <a:t>KEY WORDS</a:t>
            </a:r>
            <a:r>
              <a:rPr lang="en-GB" sz="1000" b="1" dirty="0" smtClean="0">
                <a:latin typeface="Comic Sans MS" pitchFamily="66" charset="0"/>
              </a:rPr>
              <a:t>: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Biofuel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Atomic nucleus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Nuclear fission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Renewable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Wind power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Hydroelectric power</a:t>
            </a:r>
          </a:p>
          <a:p>
            <a:pPr algn="ctr"/>
            <a:endParaRPr lang="en-GB" sz="900" b="1" dirty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Tidal power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Solar cells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Solar heating panels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Geothermal energy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Acid rain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endParaRPr lang="en-GB" sz="900" b="1" dirty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Carbon capture and storage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National grid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Step-up transformers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Step-down transformers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16487" y="5491163"/>
            <a:ext cx="2773363" cy="1300162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 sz="1200" b="1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0025" y="3690267"/>
            <a:ext cx="4536157" cy="310105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Label the parts of the power station:</a:t>
            </a:r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35" y="4204756"/>
            <a:ext cx="4088423" cy="2188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224014" y="4626372"/>
            <a:ext cx="432048" cy="3847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215902" y="4842396"/>
            <a:ext cx="432048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8" name="TextBox 17"/>
          <p:cNvSpPr txBox="1"/>
          <p:nvPr/>
        </p:nvSpPr>
        <p:spPr>
          <a:xfrm>
            <a:off x="1735019" y="4873754"/>
            <a:ext cx="432048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9" name="TextBox 18"/>
          <p:cNvSpPr txBox="1"/>
          <p:nvPr/>
        </p:nvSpPr>
        <p:spPr>
          <a:xfrm>
            <a:off x="431735" y="5011093"/>
            <a:ext cx="432048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022" y="803068"/>
            <a:ext cx="6120000" cy="144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916263" y="2513459"/>
            <a:ext cx="4716463" cy="27853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Fill in this table:</a:t>
            </a:r>
            <a:endParaRPr lang="en-GB" sz="1000" dirty="0">
              <a:latin typeface="Comic Sans MS" pitchFamily="66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221346"/>
              </p:ext>
            </p:extLst>
          </p:nvPr>
        </p:nvGraphicFramePr>
        <p:xfrm>
          <a:off x="5096223" y="2970188"/>
          <a:ext cx="4319799" cy="21332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9933"/>
                <a:gridCol w="1439933"/>
                <a:gridCol w="1439933"/>
              </a:tblGrid>
              <a:tr h="31795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Name</a:t>
                      </a:r>
                      <a:r>
                        <a:rPr lang="en-GB" sz="1000" baseline="0" dirty="0" smtClean="0"/>
                        <a:t> of Energy Source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2 Advantages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2 Disadvantages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</a:tr>
              <a:tr h="90764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Fossil fuel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omic Sans MS" pitchFamily="66" charset="0"/>
                      </a:endParaRPr>
                    </a:p>
                  </a:txBody>
                  <a:tcPr anchor="ctr"/>
                </a:tc>
              </a:tr>
              <a:tr h="90764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Renewable energy</a:t>
                      </a:r>
                      <a:r>
                        <a:rPr lang="en-GB" sz="1000" baseline="0" dirty="0" smtClean="0"/>
                        <a:t> source</a:t>
                      </a:r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omic Sans MS" pitchFamily="66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00025" y="2513459"/>
            <a:ext cx="4536157" cy="96078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Explain  supply and demand in terms of generating electricity:</a:t>
            </a:r>
            <a:endParaRPr lang="en-GB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40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72033" y="737939"/>
            <a:ext cx="3600053" cy="2016225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Name the parts of the wave:</a:t>
            </a: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L = </a:t>
            </a:r>
          </a:p>
          <a:p>
            <a:endParaRPr lang="en-GB" sz="9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M =</a:t>
            </a: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N = </a:t>
            </a: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O = 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P= 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846" y="1170148"/>
            <a:ext cx="2027754" cy="14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21"/>
          <p:cNvSpPr/>
          <p:nvPr/>
        </p:nvSpPr>
        <p:spPr>
          <a:xfrm>
            <a:off x="200025" y="161925"/>
            <a:ext cx="9432925" cy="320675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200025" y="161925"/>
            <a:ext cx="9432925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 smtClean="0">
                <a:latin typeface="Comic Sans MS" pitchFamily="66" charset="0"/>
              </a:rPr>
              <a:t>P1 </a:t>
            </a:r>
            <a:r>
              <a:rPr lang="en-GB" b="1" dirty="0">
                <a:latin typeface="Comic Sans MS" pitchFamily="66" charset="0"/>
              </a:rPr>
              <a:t>REVISION </a:t>
            </a:r>
            <a:r>
              <a:rPr lang="en-GB" b="1" dirty="0" smtClean="0">
                <a:latin typeface="Comic Sans MS" pitchFamily="66" charset="0"/>
              </a:rPr>
              <a:t>– </a:t>
            </a:r>
            <a:r>
              <a:rPr lang="en-GB" b="1" dirty="0" smtClean="0">
                <a:latin typeface="Comic Sans MS" pitchFamily="66" charset="0"/>
              </a:rPr>
              <a:t>WAVES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5600701" y="5484813"/>
            <a:ext cx="2089150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2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000" b="1" dirty="0">
                <a:latin typeface="Comic Sans MS" pitchFamily="66" charset="0"/>
              </a:rPr>
              <a:t>KEY WORDS</a:t>
            </a:r>
            <a:r>
              <a:rPr lang="en-GB" sz="1000" b="1" dirty="0" smtClean="0">
                <a:latin typeface="Comic Sans MS" pitchFamily="66" charset="0"/>
              </a:rPr>
              <a:t>: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Mechanical Electromagnetic Perpendicular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Transverse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Longitudinal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Amplitude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Wavelength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Frequency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endParaRPr lang="en-GB" sz="900" b="1" dirty="0">
              <a:latin typeface="Comic Sans MS" pitchFamily="66" charset="0"/>
            </a:endParaRP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Plane mirror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Normal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Angle of incidence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Angle of reflection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Refraction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Diffraction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00700" y="5491163"/>
            <a:ext cx="2089150" cy="1300162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 sz="1200" b="1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72059" y="1047035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GB" sz="1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flipH="1">
            <a:off x="2023630" y="1293256"/>
            <a:ext cx="192445" cy="164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023630" y="2498034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2167646" y="2250108"/>
            <a:ext cx="264280" cy="247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86" y="3978300"/>
            <a:ext cx="3568350" cy="9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" name="TextBox 1023"/>
          <p:cNvSpPr txBox="1"/>
          <p:nvPr/>
        </p:nvSpPr>
        <p:spPr>
          <a:xfrm>
            <a:off x="272034" y="5484813"/>
            <a:ext cx="2453690" cy="1301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causes a sound wave?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2032" y="3041996"/>
            <a:ext cx="3600053" cy="2160440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numCol="2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Describe the sounds:</a:t>
            </a:r>
          </a:p>
          <a:p>
            <a:r>
              <a:rPr lang="en-GB" sz="1000" dirty="0" smtClean="0">
                <a:latin typeface="Comic Sans MS" pitchFamily="66" charset="0"/>
              </a:rPr>
              <a:t>A:</a:t>
            </a: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B: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C:</a:t>
            </a:r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D:</a:t>
            </a:r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1025" name="TextBox 1024"/>
          <p:cNvSpPr txBox="1"/>
          <p:nvPr/>
        </p:nvSpPr>
        <p:spPr>
          <a:xfrm>
            <a:off x="4088057" y="740979"/>
            <a:ext cx="5611170" cy="451414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is meant by the frequency of a wave?</a:t>
            </a:r>
          </a:p>
          <a:p>
            <a:r>
              <a:rPr lang="en-GB" sz="1000" dirty="0" smtClean="0">
                <a:latin typeface="Comic Sans MS" pitchFamily="66" charset="0"/>
              </a:rPr>
              <a:t>(Draw a diagram to explain)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What is meant by the wavelength of a wave? </a:t>
            </a:r>
          </a:p>
          <a:p>
            <a:r>
              <a:rPr lang="en-GB" sz="1000" dirty="0" smtClean="0">
                <a:latin typeface="Comic Sans MS" pitchFamily="66" charset="0"/>
              </a:rPr>
              <a:t>(Draw a diagram to explain)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What are electromagnetic waves?</a:t>
            </a:r>
            <a:endParaRPr lang="en-GB" sz="1000" dirty="0">
              <a:latin typeface="Comic Sans MS" pitchFamily="66" charset="0"/>
            </a:endParaRPr>
          </a:p>
        </p:txBody>
      </p:sp>
      <p:sp>
        <p:nvSpPr>
          <p:cNvPr id="1030" name="TextBox 1029"/>
          <p:cNvSpPr txBox="1"/>
          <p:nvPr/>
        </p:nvSpPr>
        <p:spPr>
          <a:xfrm>
            <a:off x="2935982" y="5484813"/>
            <a:ext cx="2541901" cy="1301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Complete the equation: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Wave speed = frequency X _______</a:t>
            </a: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_________ =     Hz        X       m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        v          =                 X         </a:t>
            </a:r>
            <a:endParaRPr lang="en-GB" sz="1000" dirty="0">
              <a:latin typeface="Comic Sans MS" pitchFamily="66" charset="0"/>
            </a:endParaRPr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326" y="6462596"/>
            <a:ext cx="158896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0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1"/>
          <p:cNvSpPr/>
          <p:nvPr/>
        </p:nvSpPr>
        <p:spPr>
          <a:xfrm>
            <a:off x="200025" y="161925"/>
            <a:ext cx="9432925" cy="320675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200025" y="161925"/>
            <a:ext cx="9432925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 smtClean="0">
                <a:latin typeface="Comic Sans MS" pitchFamily="66" charset="0"/>
              </a:rPr>
              <a:t>P1 </a:t>
            </a:r>
            <a:r>
              <a:rPr lang="en-GB" b="1" dirty="0">
                <a:latin typeface="Comic Sans MS" pitchFamily="66" charset="0"/>
              </a:rPr>
              <a:t>REVISION </a:t>
            </a:r>
            <a:r>
              <a:rPr lang="en-GB" b="1" dirty="0" smtClean="0">
                <a:latin typeface="Comic Sans MS" pitchFamily="66" charset="0"/>
              </a:rPr>
              <a:t>– </a:t>
            </a:r>
            <a:r>
              <a:rPr lang="en-GB" b="1" dirty="0" smtClean="0">
                <a:latin typeface="Comic Sans MS" pitchFamily="66" charset="0"/>
              </a:rPr>
              <a:t>ELECTROMAGNETIC WAVES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5600701" y="5484813"/>
            <a:ext cx="2089150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2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000" b="1" dirty="0">
                <a:latin typeface="Comic Sans MS" pitchFamily="66" charset="0"/>
              </a:rPr>
              <a:t>KEY WORDS</a:t>
            </a:r>
            <a:r>
              <a:rPr lang="en-GB" sz="1000" b="1" dirty="0" smtClean="0">
                <a:latin typeface="Comic Sans MS" pitchFamily="66" charset="0"/>
              </a:rPr>
              <a:t>: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Radio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Microwave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Infrared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Visible light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Ultraviolet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X-ray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Gamma</a:t>
            </a:r>
          </a:p>
          <a:p>
            <a:pPr algn="ctr"/>
            <a:endParaRPr lang="en-GB" sz="900" b="1" dirty="0" smtClean="0">
              <a:latin typeface="Comic Sans MS" pitchFamily="66" charset="0"/>
            </a:endParaRP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White light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Optical fibres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Doppler effect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Big bang theory</a:t>
            </a:r>
          </a:p>
          <a:p>
            <a:pPr algn="ctr"/>
            <a:r>
              <a:rPr lang="en-GB" sz="900" b="1" dirty="0" smtClean="0">
                <a:latin typeface="Comic Sans MS" pitchFamily="66" charset="0"/>
              </a:rPr>
              <a:t>Cosmic microwave background radiation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00700" y="5491163"/>
            <a:ext cx="2089150" cy="1300162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 sz="1200" b="1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5" y="665932"/>
            <a:ext cx="9432925" cy="9361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Fill in the gaps in the electromagnetic spectrum:</a:t>
            </a: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710" y="1104380"/>
            <a:ext cx="720080" cy="306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Comic Sans MS" pitchFamily="66" charset="0"/>
              </a:rPr>
              <a:t>Radio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5822" y="1097980"/>
            <a:ext cx="1008112" cy="306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Comic Sans MS" pitchFamily="66" charset="0"/>
              </a:rPr>
              <a:t>Microwave</a:t>
            </a:r>
            <a:endParaRPr lang="en-GB" sz="1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91966" y="1109284"/>
            <a:ext cx="1008112" cy="306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Comic Sans MS" pitchFamily="66" charset="0"/>
              </a:rPr>
              <a:t>Infrared</a:t>
            </a:r>
            <a:endParaRPr lang="en-GB" sz="1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88110" y="1109283"/>
            <a:ext cx="1188417" cy="306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Comic Sans MS" pitchFamily="66" charset="0"/>
              </a:rPr>
              <a:t>Visible light</a:t>
            </a:r>
            <a:endParaRPr lang="en-GB" sz="1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00700" y="1108972"/>
            <a:ext cx="1151706" cy="306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Comic Sans MS" pitchFamily="66" charset="0"/>
              </a:rPr>
              <a:t>Ultra violet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40438" y="1097146"/>
            <a:ext cx="1008112" cy="306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Comic Sans MS" pitchFamily="66" charset="0"/>
              </a:rPr>
              <a:t>X-Ray</a:t>
            </a:r>
            <a:endParaRPr lang="en-GB" sz="1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36582" y="1097145"/>
            <a:ext cx="1008112" cy="306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Comic Sans MS" pitchFamily="66" charset="0"/>
              </a:rPr>
              <a:t>Gamma </a:t>
            </a:r>
            <a:endParaRPr lang="en-GB" sz="1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cxnSp>
        <p:nvCxnSpPr>
          <p:cNvPr id="21" name="Straight Arrow Connector 20"/>
          <p:cNvCxnSpPr>
            <a:stCxn id="13" idx="3"/>
            <a:endCxn id="14" idx="1"/>
          </p:cNvCxnSpPr>
          <p:nvPr/>
        </p:nvCxnSpPr>
        <p:spPr>
          <a:xfrm flipV="1">
            <a:off x="1207790" y="1251214"/>
            <a:ext cx="288032" cy="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3"/>
          </p:cNvCxnSpPr>
          <p:nvPr/>
        </p:nvCxnSpPr>
        <p:spPr>
          <a:xfrm flipV="1">
            <a:off x="2503934" y="1250378"/>
            <a:ext cx="288032" cy="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5" idx="3"/>
            <a:endCxn id="16" idx="1"/>
          </p:cNvCxnSpPr>
          <p:nvPr/>
        </p:nvCxnSpPr>
        <p:spPr>
          <a:xfrm flipV="1">
            <a:off x="3800078" y="1262517"/>
            <a:ext cx="28803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3"/>
          </p:cNvCxnSpPr>
          <p:nvPr/>
        </p:nvCxnSpPr>
        <p:spPr>
          <a:xfrm flipV="1">
            <a:off x="5276527" y="1250378"/>
            <a:ext cx="324173" cy="12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7" idx="3"/>
            <a:endCxn id="18" idx="1"/>
          </p:cNvCxnSpPr>
          <p:nvPr/>
        </p:nvCxnSpPr>
        <p:spPr>
          <a:xfrm flipV="1">
            <a:off x="6752406" y="1250380"/>
            <a:ext cx="288032" cy="11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8" idx="3"/>
            <a:endCxn id="19" idx="1"/>
          </p:cNvCxnSpPr>
          <p:nvPr/>
        </p:nvCxnSpPr>
        <p:spPr>
          <a:xfrm flipV="1">
            <a:off x="8048550" y="1250379"/>
            <a:ext cx="28803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00025" y="1746052"/>
            <a:ext cx="2591941" cy="9960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dirty="0" smtClean="0">
                <a:latin typeface="Comic Sans MS" pitchFamily="66" charset="0"/>
              </a:rPr>
              <a:t>What is the wavelength of light?</a:t>
            </a:r>
          </a:p>
          <a:p>
            <a:endParaRPr lang="en-GB" sz="1050" dirty="0" smtClean="0">
              <a:latin typeface="Comic Sans MS" pitchFamily="66" charset="0"/>
            </a:endParaRPr>
          </a:p>
          <a:p>
            <a:endParaRPr lang="en-GB" sz="1050" dirty="0">
              <a:latin typeface="Comic Sans MS" pitchFamily="66" charset="0"/>
            </a:endParaRPr>
          </a:p>
          <a:p>
            <a:endParaRPr lang="en-GB" sz="1050" dirty="0" smtClean="0">
              <a:latin typeface="Comic Sans MS" pitchFamily="66" charset="0"/>
            </a:endParaRPr>
          </a:p>
          <a:p>
            <a:endParaRPr lang="en-GB" sz="1050" dirty="0"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5133" y="2898180"/>
            <a:ext cx="5243480" cy="39254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numCol="2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do we use visible light for?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What do we use infrared for?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pPr marL="72000"/>
            <a:r>
              <a:rPr lang="en-GB" sz="1000" dirty="0" smtClean="0">
                <a:latin typeface="Comic Sans MS" pitchFamily="66" charset="0"/>
              </a:rPr>
              <a:t>What do we use microwaves for?</a:t>
            </a:r>
          </a:p>
          <a:p>
            <a:pPr marL="72000"/>
            <a:endParaRPr lang="en-GB" sz="1000" dirty="0">
              <a:latin typeface="Comic Sans MS" pitchFamily="66" charset="0"/>
            </a:endParaRPr>
          </a:p>
          <a:p>
            <a:pPr marL="72000"/>
            <a:endParaRPr lang="en-GB" sz="1000" dirty="0" smtClean="0">
              <a:latin typeface="Comic Sans MS" pitchFamily="66" charset="0"/>
            </a:endParaRPr>
          </a:p>
          <a:p>
            <a:pPr marL="72000"/>
            <a:endParaRPr lang="en-GB" sz="1000" dirty="0">
              <a:latin typeface="Comic Sans MS" pitchFamily="66" charset="0"/>
            </a:endParaRPr>
          </a:p>
          <a:p>
            <a:pPr marL="72000"/>
            <a:endParaRPr lang="en-GB" sz="1000" dirty="0" smtClean="0">
              <a:latin typeface="Comic Sans MS" pitchFamily="66" charset="0"/>
            </a:endParaRPr>
          </a:p>
          <a:p>
            <a:pPr marL="72000"/>
            <a:endParaRPr lang="en-GB" sz="1000" dirty="0">
              <a:latin typeface="Comic Sans MS" pitchFamily="66" charset="0"/>
            </a:endParaRPr>
          </a:p>
          <a:p>
            <a:pPr marL="72000"/>
            <a:endParaRPr lang="en-GB" sz="1000" dirty="0" smtClean="0">
              <a:latin typeface="Comic Sans MS" pitchFamily="66" charset="0"/>
            </a:endParaRPr>
          </a:p>
          <a:p>
            <a:pPr marL="72000"/>
            <a:endParaRPr lang="en-GB" sz="1000" dirty="0">
              <a:latin typeface="Comic Sans MS" pitchFamily="66" charset="0"/>
            </a:endParaRPr>
          </a:p>
          <a:p>
            <a:pPr marL="72000"/>
            <a:endParaRPr lang="en-GB" sz="1000" dirty="0" smtClean="0">
              <a:latin typeface="Comic Sans MS" pitchFamily="66" charset="0"/>
            </a:endParaRPr>
          </a:p>
          <a:p>
            <a:pPr marL="72000"/>
            <a:endParaRPr lang="en-GB" sz="1000" dirty="0">
              <a:latin typeface="Comic Sans MS" pitchFamily="66" charset="0"/>
            </a:endParaRPr>
          </a:p>
          <a:p>
            <a:pPr marL="72000"/>
            <a:endParaRPr lang="en-GB" sz="1000" dirty="0" smtClean="0">
              <a:latin typeface="Comic Sans MS" pitchFamily="66" charset="0"/>
            </a:endParaRPr>
          </a:p>
          <a:p>
            <a:pPr marL="72000"/>
            <a:endParaRPr lang="en-GB" sz="1000" dirty="0">
              <a:latin typeface="Comic Sans MS" pitchFamily="66" charset="0"/>
            </a:endParaRPr>
          </a:p>
          <a:p>
            <a:pPr marL="72000"/>
            <a:r>
              <a:rPr lang="en-GB" sz="1000" dirty="0" smtClean="0">
                <a:latin typeface="Comic Sans MS" pitchFamily="66" charset="0"/>
              </a:rPr>
              <a:t>What do we use radio waves for?</a:t>
            </a:r>
          </a:p>
        </p:txBody>
      </p:sp>
      <p:cxnSp>
        <p:nvCxnSpPr>
          <p:cNvPr id="36" name="Straight Connector 35"/>
          <p:cNvCxnSpPr>
            <a:stCxn id="34" idx="0"/>
            <a:endCxn id="34" idx="2"/>
          </p:cNvCxnSpPr>
          <p:nvPr/>
        </p:nvCxnSpPr>
        <p:spPr>
          <a:xfrm>
            <a:off x="2816873" y="2898180"/>
            <a:ext cx="0" cy="39254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4" idx="1"/>
            <a:endCxn id="34" idx="3"/>
          </p:cNvCxnSpPr>
          <p:nvPr/>
        </p:nvCxnSpPr>
        <p:spPr>
          <a:xfrm>
            <a:off x="195133" y="4860911"/>
            <a:ext cx="5243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935981" y="1746052"/>
            <a:ext cx="2502631" cy="9960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is the Doppler effect?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00700" y="1746052"/>
            <a:ext cx="4105275" cy="26560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How do communicate using waves:</a:t>
            </a: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Why are mobiles phones considered dangerous?</a:t>
            </a: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  <a:p>
            <a:endParaRPr lang="en-GB" sz="1000" dirty="0" smtClean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00701" y="4272732"/>
            <a:ext cx="4105274" cy="10017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What is </a:t>
            </a:r>
            <a:r>
              <a:rPr lang="en-GB" sz="1000" smtClean="0">
                <a:latin typeface="Comic Sans MS" pitchFamily="66" charset="0"/>
              </a:rPr>
              <a:t>red shift?</a:t>
            </a:r>
            <a:endParaRPr lang="en-GB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49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587</Words>
  <Application>Microsoft Office PowerPoint</Application>
  <PresentationFormat>Custom</PresentationFormat>
  <Paragraphs>352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John Madejski Academy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 Porter</dc:creator>
  <cp:lastModifiedBy>Helen Butts</cp:lastModifiedBy>
  <cp:revision>22</cp:revision>
  <cp:lastPrinted>2015-10-19T10:32:21Z</cp:lastPrinted>
  <dcterms:created xsi:type="dcterms:W3CDTF">2013-02-22T17:09:38Z</dcterms:created>
  <dcterms:modified xsi:type="dcterms:W3CDTF">2015-10-19T10:32:46Z</dcterms:modified>
</cp:coreProperties>
</file>