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9DC1"/>
    <a:srgbClr val="E20000"/>
    <a:srgbClr val="0000FF"/>
    <a:srgbClr val="33CC33"/>
    <a:srgbClr val="C3DADB"/>
    <a:srgbClr val="82DFE4"/>
    <a:srgbClr val="64D745"/>
    <a:srgbClr val="CCFFFF"/>
    <a:srgbClr val="A80000"/>
    <a:srgbClr val="3095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3728" autoAdjust="0"/>
  </p:normalViewPr>
  <p:slideViewPr>
    <p:cSldViewPr>
      <p:cViewPr>
        <p:scale>
          <a:sx n="60" d="100"/>
          <a:sy n="60" d="100"/>
        </p:scale>
        <p:origin x="-1434" y="-3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84E8B8-7C4E-47AE-8758-7B7BAD5ACFD8}" type="datetimeFigureOut">
              <a:rPr lang="en-GB" smtClean="0"/>
              <a:pPr/>
              <a:t>26/01/2016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1588B1-7F58-427C-8FC3-8F2FC3DBF170}"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84E8B8-7C4E-47AE-8758-7B7BAD5ACFD8}" type="datetimeFigureOut">
              <a:rPr lang="en-GB" smtClean="0"/>
              <a:pPr/>
              <a:t>26/01/2016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588B1-7F58-427C-8FC3-8F2FC3DBF17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79512" y="188640"/>
            <a:ext cx="4320000" cy="6480000"/>
            <a:chOff x="179512" y="188640"/>
            <a:chExt cx="4320000" cy="6480000"/>
          </a:xfrm>
        </p:grpSpPr>
        <p:sp>
          <p:nvSpPr>
            <p:cNvPr id="3" name="Rectangle 2"/>
            <p:cNvSpPr/>
            <p:nvPr/>
          </p:nvSpPr>
          <p:spPr>
            <a:xfrm>
              <a:off x="179512" y="188640"/>
              <a:ext cx="4320000" cy="6480000"/>
            </a:xfrm>
            <a:prstGeom prst="rect">
              <a:avLst/>
            </a:prstGeom>
            <a:solidFill>
              <a:srgbClr val="C3DADB"/>
            </a:solid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323528" y="260648"/>
              <a:ext cx="3960440" cy="369332"/>
            </a:xfrm>
            <a:prstGeom prst="rect">
              <a:avLst/>
            </a:prstGeom>
            <a:noFill/>
          </p:spPr>
          <p:txBody>
            <a:bodyPr wrap="square" rtlCol="0">
              <a:spAutoFit/>
            </a:bodyPr>
            <a:lstStyle/>
            <a:p>
              <a:pPr algn="ctr"/>
              <a:r>
                <a:rPr lang="en-GB" b="1" u="sng" dirty="0" smtClean="0">
                  <a:latin typeface="Miriad Pro"/>
                </a:rPr>
                <a:t>GCSE Physics 5: Electric Circuits</a:t>
              </a:r>
              <a:endParaRPr lang="en-GB" b="1" u="sng" dirty="0">
                <a:latin typeface="Miriad Pro"/>
              </a:endParaRPr>
            </a:p>
          </p:txBody>
        </p:sp>
      </p:grpSp>
      <p:sp>
        <p:nvSpPr>
          <p:cNvPr id="7" name="Rectangle 6"/>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TextBox 34"/>
          <p:cNvSpPr txBox="1"/>
          <p:nvPr/>
        </p:nvSpPr>
        <p:spPr>
          <a:xfrm>
            <a:off x="4716016" y="548680"/>
            <a:ext cx="4176464" cy="5047536"/>
          </a:xfrm>
          <a:prstGeom prst="rect">
            <a:avLst/>
          </a:prstGeom>
          <a:noFill/>
        </p:spPr>
        <p:txBody>
          <a:bodyPr wrap="square" rtlCol="0">
            <a:spAutoFit/>
          </a:bodyPr>
          <a:lstStyle/>
          <a:p>
            <a:pPr>
              <a:buFont typeface="Arial" pitchFamily="34" charset="0"/>
              <a:buChar char="•"/>
            </a:pPr>
            <a:r>
              <a:rPr lang="en-GB" sz="1400" dirty="0" smtClean="0">
                <a:latin typeface="Miriad Pro"/>
              </a:rPr>
              <a:t> Static- Static is caused by friction between two surfaces.</a:t>
            </a:r>
            <a:r>
              <a:rPr lang="en-GB" sz="1400" dirty="0">
                <a:latin typeface="Miriad Pro"/>
              </a:rPr>
              <a:t> </a:t>
            </a:r>
            <a:r>
              <a:rPr lang="en-GB" sz="1400" dirty="0" smtClean="0">
                <a:latin typeface="Miriad Pro"/>
              </a:rPr>
              <a:t>It means ‘still’ and builds up in one place.</a:t>
            </a:r>
          </a:p>
          <a:p>
            <a:pPr>
              <a:buFont typeface="Arial" pitchFamily="34" charset="0"/>
              <a:buChar char="•"/>
            </a:pPr>
            <a:r>
              <a:rPr lang="en-GB" sz="1400" dirty="0" smtClean="0">
                <a:latin typeface="Miriad Pro"/>
              </a:rPr>
              <a:t> Static electricity is produced when two insulators (objects which do not conduct electricity) are rubbed together. It can cause sparks to be produced.</a:t>
            </a:r>
          </a:p>
          <a:p>
            <a:pPr>
              <a:buFont typeface="Arial" pitchFamily="34" charset="0"/>
              <a:buChar char="•"/>
            </a:pPr>
            <a:r>
              <a:rPr lang="en-GB" sz="1400" dirty="0" smtClean="0">
                <a:latin typeface="Miriad Pro"/>
              </a:rPr>
              <a:t> Insulator- Does not let electricity flow through it. It is the opposite of a conductor.</a:t>
            </a:r>
          </a:p>
          <a:p>
            <a:endParaRPr lang="en-GB" sz="1400" dirty="0" smtClean="0">
              <a:latin typeface="Miriad Pro"/>
            </a:endParaRPr>
          </a:p>
          <a:p>
            <a:r>
              <a:rPr lang="en-GB" sz="1600" u="sng" dirty="0" smtClean="0">
                <a:latin typeface="Miriad Pro"/>
              </a:rPr>
              <a:t>E.g.</a:t>
            </a:r>
          </a:p>
          <a:p>
            <a:pPr>
              <a:buFont typeface="Arial" pitchFamily="34" charset="0"/>
              <a:buChar char="•"/>
            </a:pPr>
            <a:r>
              <a:rPr lang="en-GB" sz="1400" dirty="0" smtClean="0">
                <a:latin typeface="Miriad Pro"/>
              </a:rPr>
              <a:t> Trampoline</a:t>
            </a:r>
          </a:p>
          <a:p>
            <a:pPr>
              <a:buFont typeface="Arial" pitchFamily="34" charset="0"/>
              <a:buChar char="•"/>
            </a:pPr>
            <a:r>
              <a:rPr lang="en-GB" sz="1400" dirty="0" smtClean="0">
                <a:latin typeface="Miriad Pro"/>
              </a:rPr>
              <a:t> As you bounce up and down friction occurs between you and the air.</a:t>
            </a:r>
          </a:p>
          <a:p>
            <a:pPr>
              <a:buFont typeface="Arial" pitchFamily="34" charset="0"/>
              <a:buChar char="•"/>
            </a:pPr>
            <a:r>
              <a:rPr lang="en-GB" sz="1400" dirty="0" smtClean="0">
                <a:latin typeface="Miriad Pro"/>
              </a:rPr>
              <a:t> You become electrically charged.</a:t>
            </a:r>
          </a:p>
          <a:p>
            <a:pPr>
              <a:buFont typeface="Arial" pitchFamily="34" charset="0"/>
              <a:buChar char="•"/>
            </a:pPr>
            <a:r>
              <a:rPr lang="en-GB" sz="1400" dirty="0" smtClean="0">
                <a:latin typeface="Miriad Pro"/>
              </a:rPr>
              <a:t> Then, when you touch metal you get an electric shock because metal is a conductor of electricity.</a:t>
            </a:r>
          </a:p>
          <a:p>
            <a:pPr>
              <a:buFont typeface="Arial" pitchFamily="34" charset="0"/>
              <a:buChar char="•"/>
            </a:pPr>
            <a:r>
              <a:rPr lang="en-GB" sz="1400" dirty="0" smtClean="0">
                <a:latin typeface="Miriad Pro"/>
              </a:rPr>
              <a:t> If you touched a person, you and they would also experience an electric shock because the transfer of electricity can cause a spark. </a:t>
            </a:r>
          </a:p>
          <a:p>
            <a:endParaRPr lang="en-GB" sz="1400" dirty="0" smtClean="0">
              <a:latin typeface="Miriad Pro"/>
            </a:endParaRPr>
          </a:p>
          <a:p>
            <a:pPr>
              <a:buFont typeface="Arial" pitchFamily="34" charset="0"/>
              <a:buChar char="•"/>
            </a:pPr>
            <a:r>
              <a:rPr lang="en-GB" sz="1400" dirty="0" smtClean="0">
                <a:latin typeface="Miriad Pro"/>
              </a:rPr>
              <a:t> The flow of electricity is called a current. Electrons make up this current. They are what travel round the wires in a circuit.</a:t>
            </a:r>
          </a:p>
        </p:txBody>
      </p:sp>
      <p:sp>
        <p:nvSpPr>
          <p:cNvPr id="20" name="TextBox 19"/>
          <p:cNvSpPr txBox="1"/>
          <p:nvPr/>
        </p:nvSpPr>
        <p:spPr>
          <a:xfrm>
            <a:off x="4788024" y="260648"/>
            <a:ext cx="3960440" cy="338554"/>
          </a:xfrm>
          <a:prstGeom prst="rect">
            <a:avLst/>
          </a:prstGeom>
          <a:noFill/>
        </p:spPr>
        <p:txBody>
          <a:bodyPr wrap="square" rtlCol="0">
            <a:spAutoFit/>
          </a:bodyPr>
          <a:lstStyle/>
          <a:p>
            <a:pPr algn="ctr"/>
            <a:r>
              <a:rPr lang="en-GB" sz="1600" u="sng" dirty="0" smtClean="0">
                <a:latin typeface="Miriad Pro"/>
              </a:rPr>
              <a:t>Static Electric </a:t>
            </a:r>
            <a:endParaRPr lang="en-GB" sz="1600" u="sng" dirty="0">
              <a:latin typeface="Miriad Pro"/>
            </a:endParaRPr>
          </a:p>
        </p:txBody>
      </p:sp>
      <p:grpSp>
        <p:nvGrpSpPr>
          <p:cNvPr id="53" name="Group 52"/>
          <p:cNvGrpSpPr/>
          <p:nvPr/>
        </p:nvGrpSpPr>
        <p:grpSpPr>
          <a:xfrm>
            <a:off x="5724128" y="5661248"/>
            <a:ext cx="2331242" cy="720080"/>
            <a:chOff x="4932040" y="5805264"/>
            <a:chExt cx="2331242" cy="720080"/>
          </a:xfrm>
        </p:grpSpPr>
        <p:grpSp>
          <p:nvGrpSpPr>
            <p:cNvPr id="47" name="Group 46"/>
            <p:cNvGrpSpPr/>
            <p:nvPr/>
          </p:nvGrpSpPr>
          <p:grpSpPr>
            <a:xfrm>
              <a:off x="5580112" y="5805264"/>
              <a:ext cx="840829" cy="720080"/>
              <a:chOff x="5452741" y="5733256"/>
              <a:chExt cx="840829" cy="720080"/>
            </a:xfrm>
          </p:grpSpPr>
          <p:sp>
            <p:nvSpPr>
              <p:cNvPr id="24" name="Oval 23"/>
              <p:cNvSpPr/>
              <p:nvPr/>
            </p:nvSpPr>
            <p:spPr>
              <a:xfrm>
                <a:off x="5724128" y="5949280"/>
                <a:ext cx="144016" cy="144016"/>
              </a:xfrm>
              <a:prstGeom prst="ellipse">
                <a:avLst/>
              </a:prstGeom>
              <a:solidFill>
                <a:srgbClr val="639DC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t>+</a:t>
                </a:r>
                <a:endParaRPr lang="en-GB" sz="1050" dirty="0"/>
              </a:p>
            </p:txBody>
          </p:sp>
          <p:sp>
            <p:nvSpPr>
              <p:cNvPr id="25" name="Oval 24"/>
              <p:cNvSpPr/>
              <p:nvPr/>
            </p:nvSpPr>
            <p:spPr>
              <a:xfrm>
                <a:off x="5724128" y="6093296"/>
                <a:ext cx="144016" cy="144016"/>
              </a:xfrm>
              <a:prstGeom prst="ellipse">
                <a:avLst/>
              </a:prstGeom>
              <a:solidFill>
                <a:srgbClr val="639DC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t>+</a:t>
                </a:r>
                <a:endParaRPr lang="en-GB" sz="1050" dirty="0"/>
              </a:p>
            </p:txBody>
          </p:sp>
          <p:sp>
            <p:nvSpPr>
              <p:cNvPr id="26" name="Oval 25"/>
              <p:cNvSpPr/>
              <p:nvPr/>
            </p:nvSpPr>
            <p:spPr>
              <a:xfrm>
                <a:off x="5868144" y="5949280"/>
                <a:ext cx="144016" cy="144016"/>
              </a:xfrm>
              <a:prstGeom prst="ellipse">
                <a:avLst/>
              </a:prstGeom>
              <a:solidFill>
                <a:schemeClr val="bg1">
                  <a:lumMod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dirty="0"/>
              </a:p>
            </p:txBody>
          </p:sp>
          <p:sp>
            <p:nvSpPr>
              <p:cNvPr id="27" name="Oval 26"/>
              <p:cNvSpPr/>
              <p:nvPr/>
            </p:nvSpPr>
            <p:spPr>
              <a:xfrm>
                <a:off x="5868144" y="6093296"/>
                <a:ext cx="144016" cy="144016"/>
              </a:xfrm>
              <a:prstGeom prst="ellipse">
                <a:avLst/>
              </a:prstGeom>
              <a:solidFill>
                <a:schemeClr val="bg1">
                  <a:lumMod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dirty="0"/>
              </a:p>
            </p:txBody>
          </p:sp>
          <p:sp>
            <p:nvSpPr>
              <p:cNvPr id="38" name="Freeform 37"/>
              <p:cNvSpPr/>
              <p:nvPr/>
            </p:nvSpPr>
            <p:spPr>
              <a:xfrm>
                <a:off x="5452741" y="5805264"/>
                <a:ext cx="343395" cy="576064"/>
              </a:xfrm>
              <a:custGeom>
                <a:avLst/>
                <a:gdLst>
                  <a:gd name="connsiteX0" fmla="*/ 325369 w 353419"/>
                  <a:gd name="connsiteY0" fmla="*/ 0 h 606600"/>
                  <a:gd name="connsiteX1" fmla="*/ 230003 w 353419"/>
                  <a:gd name="connsiteY1" fmla="*/ 5610 h 606600"/>
                  <a:gd name="connsiteX2" fmla="*/ 213173 w 353419"/>
                  <a:gd name="connsiteY2" fmla="*/ 16829 h 606600"/>
                  <a:gd name="connsiteX3" fmla="*/ 162685 w 353419"/>
                  <a:gd name="connsiteY3" fmla="*/ 28049 h 606600"/>
                  <a:gd name="connsiteX4" fmla="*/ 123416 w 353419"/>
                  <a:gd name="connsiteY4" fmla="*/ 72927 h 606600"/>
                  <a:gd name="connsiteX5" fmla="*/ 112196 w 353419"/>
                  <a:gd name="connsiteY5" fmla="*/ 89757 h 606600"/>
                  <a:gd name="connsiteX6" fmla="*/ 100977 w 353419"/>
                  <a:gd name="connsiteY6" fmla="*/ 106586 h 606600"/>
                  <a:gd name="connsiteX7" fmla="*/ 84147 w 353419"/>
                  <a:gd name="connsiteY7" fmla="*/ 117806 h 606600"/>
                  <a:gd name="connsiteX8" fmla="*/ 78538 w 353419"/>
                  <a:gd name="connsiteY8" fmla="*/ 140245 h 606600"/>
                  <a:gd name="connsiteX9" fmla="*/ 56098 w 353419"/>
                  <a:gd name="connsiteY9" fmla="*/ 162685 h 606600"/>
                  <a:gd name="connsiteX10" fmla="*/ 39269 w 353419"/>
                  <a:gd name="connsiteY10" fmla="*/ 185124 h 606600"/>
                  <a:gd name="connsiteX11" fmla="*/ 22439 w 353419"/>
                  <a:gd name="connsiteY11" fmla="*/ 235612 h 606600"/>
                  <a:gd name="connsiteX12" fmla="*/ 16830 w 353419"/>
                  <a:gd name="connsiteY12" fmla="*/ 252442 h 606600"/>
                  <a:gd name="connsiteX13" fmla="*/ 11220 w 353419"/>
                  <a:gd name="connsiteY13" fmla="*/ 280491 h 606600"/>
                  <a:gd name="connsiteX14" fmla="*/ 0 w 353419"/>
                  <a:gd name="connsiteY14" fmla="*/ 314150 h 606600"/>
                  <a:gd name="connsiteX15" fmla="*/ 5610 w 353419"/>
                  <a:gd name="connsiteY15" fmla="*/ 409516 h 606600"/>
                  <a:gd name="connsiteX16" fmla="*/ 16830 w 353419"/>
                  <a:gd name="connsiteY16" fmla="*/ 443175 h 606600"/>
                  <a:gd name="connsiteX17" fmla="*/ 33659 w 353419"/>
                  <a:gd name="connsiteY17" fmla="*/ 476834 h 606600"/>
                  <a:gd name="connsiteX18" fmla="*/ 56098 w 353419"/>
                  <a:gd name="connsiteY18" fmla="*/ 510493 h 606600"/>
                  <a:gd name="connsiteX19" fmla="*/ 84147 w 353419"/>
                  <a:gd name="connsiteY19" fmla="*/ 544152 h 606600"/>
                  <a:gd name="connsiteX20" fmla="*/ 151465 w 353419"/>
                  <a:gd name="connsiteY20" fmla="*/ 577811 h 606600"/>
                  <a:gd name="connsiteX21" fmla="*/ 168295 w 353419"/>
                  <a:gd name="connsiteY21" fmla="*/ 583421 h 606600"/>
                  <a:gd name="connsiteX22" fmla="*/ 185124 w 353419"/>
                  <a:gd name="connsiteY22" fmla="*/ 589031 h 606600"/>
                  <a:gd name="connsiteX23" fmla="*/ 252442 w 353419"/>
                  <a:gd name="connsiteY23" fmla="*/ 594640 h 606600"/>
                  <a:gd name="connsiteX24" fmla="*/ 353419 w 353419"/>
                  <a:gd name="connsiteY24" fmla="*/ 600250 h 60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53419" h="606600">
                    <a:moveTo>
                      <a:pt x="325369" y="0"/>
                    </a:moveTo>
                    <a:cubicBezTo>
                      <a:pt x="293580" y="1870"/>
                      <a:pt x="261494" y="886"/>
                      <a:pt x="230003" y="5610"/>
                    </a:cubicBezTo>
                    <a:cubicBezTo>
                      <a:pt x="223335" y="6610"/>
                      <a:pt x="219370" y="14173"/>
                      <a:pt x="213173" y="16829"/>
                    </a:cubicBezTo>
                    <a:cubicBezTo>
                      <a:pt x="206240" y="19800"/>
                      <a:pt x="167678" y="27050"/>
                      <a:pt x="162685" y="28049"/>
                    </a:cubicBezTo>
                    <a:cubicBezTo>
                      <a:pt x="134636" y="46749"/>
                      <a:pt x="149595" y="33659"/>
                      <a:pt x="123416" y="72927"/>
                    </a:cubicBezTo>
                    <a:lnTo>
                      <a:pt x="112196" y="89757"/>
                    </a:lnTo>
                    <a:cubicBezTo>
                      <a:pt x="108456" y="95367"/>
                      <a:pt x="106587" y="102846"/>
                      <a:pt x="100977" y="106586"/>
                    </a:cubicBezTo>
                    <a:lnTo>
                      <a:pt x="84147" y="117806"/>
                    </a:lnTo>
                    <a:cubicBezTo>
                      <a:pt x="82277" y="125286"/>
                      <a:pt x="82624" y="133707"/>
                      <a:pt x="78538" y="140245"/>
                    </a:cubicBezTo>
                    <a:cubicBezTo>
                      <a:pt x="72932" y="149215"/>
                      <a:pt x="63064" y="154724"/>
                      <a:pt x="56098" y="162685"/>
                    </a:cubicBezTo>
                    <a:cubicBezTo>
                      <a:pt x="49941" y="169721"/>
                      <a:pt x="44879" y="177644"/>
                      <a:pt x="39269" y="185124"/>
                    </a:cubicBezTo>
                    <a:lnTo>
                      <a:pt x="22439" y="235612"/>
                    </a:lnTo>
                    <a:cubicBezTo>
                      <a:pt x="20569" y="241222"/>
                      <a:pt x="17990" y="246643"/>
                      <a:pt x="16830" y="252442"/>
                    </a:cubicBezTo>
                    <a:cubicBezTo>
                      <a:pt x="14960" y="261792"/>
                      <a:pt x="13729" y="271292"/>
                      <a:pt x="11220" y="280491"/>
                    </a:cubicBezTo>
                    <a:cubicBezTo>
                      <a:pt x="8108" y="291901"/>
                      <a:pt x="0" y="314150"/>
                      <a:pt x="0" y="314150"/>
                    </a:cubicBezTo>
                    <a:cubicBezTo>
                      <a:pt x="1870" y="345939"/>
                      <a:pt x="1491" y="377940"/>
                      <a:pt x="5610" y="409516"/>
                    </a:cubicBezTo>
                    <a:cubicBezTo>
                      <a:pt x="7140" y="421243"/>
                      <a:pt x="13090" y="431955"/>
                      <a:pt x="16830" y="443175"/>
                    </a:cubicBezTo>
                    <a:cubicBezTo>
                      <a:pt x="24573" y="466404"/>
                      <a:pt x="19156" y="455081"/>
                      <a:pt x="33659" y="476834"/>
                    </a:cubicBezTo>
                    <a:cubicBezTo>
                      <a:pt x="43518" y="506411"/>
                      <a:pt x="32753" y="482479"/>
                      <a:pt x="56098" y="510493"/>
                    </a:cubicBezTo>
                    <a:cubicBezTo>
                      <a:pt x="73156" y="530963"/>
                      <a:pt x="60859" y="526039"/>
                      <a:pt x="84147" y="544152"/>
                    </a:cubicBezTo>
                    <a:cubicBezTo>
                      <a:pt x="116771" y="569526"/>
                      <a:pt x="114552" y="565507"/>
                      <a:pt x="151465" y="577811"/>
                    </a:cubicBezTo>
                    <a:lnTo>
                      <a:pt x="168295" y="583421"/>
                    </a:lnTo>
                    <a:cubicBezTo>
                      <a:pt x="173905" y="585291"/>
                      <a:pt x="179231" y="588540"/>
                      <a:pt x="185124" y="589031"/>
                    </a:cubicBezTo>
                    <a:lnTo>
                      <a:pt x="252442" y="594640"/>
                    </a:lnTo>
                    <a:cubicBezTo>
                      <a:pt x="300279" y="606600"/>
                      <a:pt x="267171" y="600250"/>
                      <a:pt x="353419" y="600250"/>
                    </a:cubicBezTo>
                  </a:path>
                </a:pathLst>
              </a:cu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9" name="Freeform 38"/>
              <p:cNvSpPr/>
              <p:nvPr/>
            </p:nvSpPr>
            <p:spPr>
              <a:xfrm flipH="1">
                <a:off x="6012159" y="5805264"/>
                <a:ext cx="281411" cy="576064"/>
              </a:xfrm>
              <a:custGeom>
                <a:avLst/>
                <a:gdLst>
                  <a:gd name="connsiteX0" fmla="*/ 325369 w 353419"/>
                  <a:gd name="connsiteY0" fmla="*/ 0 h 606600"/>
                  <a:gd name="connsiteX1" fmla="*/ 230003 w 353419"/>
                  <a:gd name="connsiteY1" fmla="*/ 5610 h 606600"/>
                  <a:gd name="connsiteX2" fmla="*/ 213173 w 353419"/>
                  <a:gd name="connsiteY2" fmla="*/ 16829 h 606600"/>
                  <a:gd name="connsiteX3" fmla="*/ 162685 w 353419"/>
                  <a:gd name="connsiteY3" fmla="*/ 28049 h 606600"/>
                  <a:gd name="connsiteX4" fmla="*/ 123416 w 353419"/>
                  <a:gd name="connsiteY4" fmla="*/ 72927 h 606600"/>
                  <a:gd name="connsiteX5" fmla="*/ 112196 w 353419"/>
                  <a:gd name="connsiteY5" fmla="*/ 89757 h 606600"/>
                  <a:gd name="connsiteX6" fmla="*/ 100977 w 353419"/>
                  <a:gd name="connsiteY6" fmla="*/ 106586 h 606600"/>
                  <a:gd name="connsiteX7" fmla="*/ 84147 w 353419"/>
                  <a:gd name="connsiteY7" fmla="*/ 117806 h 606600"/>
                  <a:gd name="connsiteX8" fmla="*/ 78538 w 353419"/>
                  <a:gd name="connsiteY8" fmla="*/ 140245 h 606600"/>
                  <a:gd name="connsiteX9" fmla="*/ 56098 w 353419"/>
                  <a:gd name="connsiteY9" fmla="*/ 162685 h 606600"/>
                  <a:gd name="connsiteX10" fmla="*/ 39269 w 353419"/>
                  <a:gd name="connsiteY10" fmla="*/ 185124 h 606600"/>
                  <a:gd name="connsiteX11" fmla="*/ 22439 w 353419"/>
                  <a:gd name="connsiteY11" fmla="*/ 235612 h 606600"/>
                  <a:gd name="connsiteX12" fmla="*/ 16830 w 353419"/>
                  <a:gd name="connsiteY12" fmla="*/ 252442 h 606600"/>
                  <a:gd name="connsiteX13" fmla="*/ 11220 w 353419"/>
                  <a:gd name="connsiteY13" fmla="*/ 280491 h 606600"/>
                  <a:gd name="connsiteX14" fmla="*/ 0 w 353419"/>
                  <a:gd name="connsiteY14" fmla="*/ 314150 h 606600"/>
                  <a:gd name="connsiteX15" fmla="*/ 5610 w 353419"/>
                  <a:gd name="connsiteY15" fmla="*/ 409516 h 606600"/>
                  <a:gd name="connsiteX16" fmla="*/ 16830 w 353419"/>
                  <a:gd name="connsiteY16" fmla="*/ 443175 h 606600"/>
                  <a:gd name="connsiteX17" fmla="*/ 33659 w 353419"/>
                  <a:gd name="connsiteY17" fmla="*/ 476834 h 606600"/>
                  <a:gd name="connsiteX18" fmla="*/ 56098 w 353419"/>
                  <a:gd name="connsiteY18" fmla="*/ 510493 h 606600"/>
                  <a:gd name="connsiteX19" fmla="*/ 84147 w 353419"/>
                  <a:gd name="connsiteY19" fmla="*/ 544152 h 606600"/>
                  <a:gd name="connsiteX20" fmla="*/ 151465 w 353419"/>
                  <a:gd name="connsiteY20" fmla="*/ 577811 h 606600"/>
                  <a:gd name="connsiteX21" fmla="*/ 168295 w 353419"/>
                  <a:gd name="connsiteY21" fmla="*/ 583421 h 606600"/>
                  <a:gd name="connsiteX22" fmla="*/ 185124 w 353419"/>
                  <a:gd name="connsiteY22" fmla="*/ 589031 h 606600"/>
                  <a:gd name="connsiteX23" fmla="*/ 252442 w 353419"/>
                  <a:gd name="connsiteY23" fmla="*/ 594640 h 606600"/>
                  <a:gd name="connsiteX24" fmla="*/ 353419 w 353419"/>
                  <a:gd name="connsiteY24" fmla="*/ 600250 h 60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53419" h="606600">
                    <a:moveTo>
                      <a:pt x="325369" y="0"/>
                    </a:moveTo>
                    <a:cubicBezTo>
                      <a:pt x="293580" y="1870"/>
                      <a:pt x="261494" y="886"/>
                      <a:pt x="230003" y="5610"/>
                    </a:cubicBezTo>
                    <a:cubicBezTo>
                      <a:pt x="223335" y="6610"/>
                      <a:pt x="219370" y="14173"/>
                      <a:pt x="213173" y="16829"/>
                    </a:cubicBezTo>
                    <a:cubicBezTo>
                      <a:pt x="206240" y="19800"/>
                      <a:pt x="167678" y="27050"/>
                      <a:pt x="162685" y="28049"/>
                    </a:cubicBezTo>
                    <a:cubicBezTo>
                      <a:pt x="134636" y="46749"/>
                      <a:pt x="149595" y="33659"/>
                      <a:pt x="123416" y="72927"/>
                    </a:cubicBezTo>
                    <a:lnTo>
                      <a:pt x="112196" y="89757"/>
                    </a:lnTo>
                    <a:cubicBezTo>
                      <a:pt x="108456" y="95367"/>
                      <a:pt x="106587" y="102846"/>
                      <a:pt x="100977" y="106586"/>
                    </a:cubicBezTo>
                    <a:lnTo>
                      <a:pt x="84147" y="117806"/>
                    </a:lnTo>
                    <a:cubicBezTo>
                      <a:pt x="82277" y="125286"/>
                      <a:pt x="82624" y="133707"/>
                      <a:pt x="78538" y="140245"/>
                    </a:cubicBezTo>
                    <a:cubicBezTo>
                      <a:pt x="72932" y="149215"/>
                      <a:pt x="63064" y="154724"/>
                      <a:pt x="56098" y="162685"/>
                    </a:cubicBezTo>
                    <a:cubicBezTo>
                      <a:pt x="49941" y="169721"/>
                      <a:pt x="44879" y="177644"/>
                      <a:pt x="39269" y="185124"/>
                    </a:cubicBezTo>
                    <a:lnTo>
                      <a:pt x="22439" y="235612"/>
                    </a:lnTo>
                    <a:cubicBezTo>
                      <a:pt x="20569" y="241222"/>
                      <a:pt x="17990" y="246643"/>
                      <a:pt x="16830" y="252442"/>
                    </a:cubicBezTo>
                    <a:cubicBezTo>
                      <a:pt x="14960" y="261792"/>
                      <a:pt x="13729" y="271292"/>
                      <a:pt x="11220" y="280491"/>
                    </a:cubicBezTo>
                    <a:cubicBezTo>
                      <a:pt x="8108" y="291901"/>
                      <a:pt x="0" y="314150"/>
                      <a:pt x="0" y="314150"/>
                    </a:cubicBezTo>
                    <a:cubicBezTo>
                      <a:pt x="1870" y="345939"/>
                      <a:pt x="1491" y="377940"/>
                      <a:pt x="5610" y="409516"/>
                    </a:cubicBezTo>
                    <a:cubicBezTo>
                      <a:pt x="7140" y="421243"/>
                      <a:pt x="13090" y="431955"/>
                      <a:pt x="16830" y="443175"/>
                    </a:cubicBezTo>
                    <a:cubicBezTo>
                      <a:pt x="24573" y="466404"/>
                      <a:pt x="19156" y="455081"/>
                      <a:pt x="33659" y="476834"/>
                    </a:cubicBezTo>
                    <a:cubicBezTo>
                      <a:pt x="43518" y="506411"/>
                      <a:pt x="32753" y="482479"/>
                      <a:pt x="56098" y="510493"/>
                    </a:cubicBezTo>
                    <a:cubicBezTo>
                      <a:pt x="73156" y="530963"/>
                      <a:pt x="60859" y="526039"/>
                      <a:pt x="84147" y="544152"/>
                    </a:cubicBezTo>
                    <a:cubicBezTo>
                      <a:pt x="116771" y="569526"/>
                      <a:pt x="114552" y="565507"/>
                      <a:pt x="151465" y="577811"/>
                    </a:cubicBezTo>
                    <a:lnTo>
                      <a:pt x="168295" y="583421"/>
                    </a:lnTo>
                    <a:cubicBezTo>
                      <a:pt x="173905" y="585291"/>
                      <a:pt x="179231" y="588540"/>
                      <a:pt x="185124" y="589031"/>
                    </a:cubicBezTo>
                    <a:lnTo>
                      <a:pt x="252442" y="594640"/>
                    </a:lnTo>
                    <a:cubicBezTo>
                      <a:pt x="300279" y="606600"/>
                      <a:pt x="267171" y="600250"/>
                      <a:pt x="353419" y="600250"/>
                    </a:cubicBezTo>
                  </a:path>
                </a:pathLst>
              </a:cu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0" name="Oval 39"/>
              <p:cNvSpPr/>
              <p:nvPr/>
            </p:nvSpPr>
            <p:spPr>
              <a:xfrm>
                <a:off x="5724128" y="5733256"/>
                <a:ext cx="360040" cy="144016"/>
              </a:xfrm>
              <a:prstGeom prst="ellipse">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dirty="0" smtClean="0">
                    <a:solidFill>
                      <a:schemeClr val="tx1"/>
                    </a:solidFill>
                  </a:rPr>
                  <a:t>e-</a:t>
                </a:r>
                <a:endParaRPr lang="en-GB" sz="700" dirty="0"/>
              </a:p>
            </p:txBody>
          </p:sp>
          <p:sp>
            <p:nvSpPr>
              <p:cNvPr id="43" name="Oval 42"/>
              <p:cNvSpPr/>
              <p:nvPr/>
            </p:nvSpPr>
            <p:spPr>
              <a:xfrm>
                <a:off x="5724128" y="6309320"/>
                <a:ext cx="360040" cy="144016"/>
              </a:xfrm>
              <a:prstGeom prst="ellipse">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dirty="0" smtClean="0">
                    <a:solidFill>
                      <a:schemeClr val="tx1"/>
                    </a:solidFill>
                  </a:rPr>
                  <a:t>e-</a:t>
                </a:r>
                <a:endParaRPr lang="en-GB" sz="700" dirty="0"/>
              </a:p>
            </p:txBody>
          </p:sp>
        </p:grpSp>
        <p:cxnSp>
          <p:nvCxnSpPr>
            <p:cNvPr id="45" name="Straight Arrow Connector 44"/>
            <p:cNvCxnSpPr/>
            <p:nvPr/>
          </p:nvCxnSpPr>
          <p:spPr>
            <a:xfrm flipH="1">
              <a:off x="6156176" y="5877272"/>
              <a:ext cx="432048" cy="0"/>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46" name="TextBox 45"/>
            <p:cNvSpPr txBox="1"/>
            <p:nvPr/>
          </p:nvSpPr>
          <p:spPr>
            <a:xfrm>
              <a:off x="6588224" y="5805264"/>
              <a:ext cx="614271" cy="215444"/>
            </a:xfrm>
            <a:prstGeom prst="rect">
              <a:avLst/>
            </a:prstGeom>
            <a:noFill/>
          </p:spPr>
          <p:txBody>
            <a:bodyPr wrap="none" rtlCol="0">
              <a:spAutoFit/>
            </a:bodyPr>
            <a:lstStyle/>
            <a:p>
              <a:r>
                <a:rPr lang="en-GB" sz="800" dirty="0" smtClean="0">
                  <a:latin typeface="Miriad Pro"/>
                </a:rPr>
                <a:t>Electrons</a:t>
              </a:r>
              <a:endParaRPr lang="en-GB" sz="800" dirty="0">
                <a:latin typeface="Miriad Pro"/>
              </a:endParaRPr>
            </a:p>
          </p:txBody>
        </p:sp>
        <p:cxnSp>
          <p:nvCxnSpPr>
            <p:cNvPr id="48" name="Straight Arrow Connector 47"/>
            <p:cNvCxnSpPr/>
            <p:nvPr/>
          </p:nvCxnSpPr>
          <p:spPr>
            <a:xfrm flipH="1">
              <a:off x="6228184" y="6093296"/>
              <a:ext cx="432048" cy="0"/>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49" name="TextBox 48"/>
            <p:cNvSpPr txBox="1"/>
            <p:nvPr/>
          </p:nvSpPr>
          <p:spPr>
            <a:xfrm>
              <a:off x="6660232" y="6021288"/>
              <a:ext cx="603050" cy="215444"/>
            </a:xfrm>
            <a:prstGeom prst="rect">
              <a:avLst/>
            </a:prstGeom>
            <a:noFill/>
          </p:spPr>
          <p:txBody>
            <a:bodyPr wrap="none" rtlCol="0">
              <a:spAutoFit/>
            </a:bodyPr>
            <a:lstStyle/>
            <a:p>
              <a:r>
                <a:rPr lang="en-GB" sz="800" dirty="0" smtClean="0">
                  <a:latin typeface="Miriad Pro"/>
                </a:rPr>
                <a:t>Neutrons</a:t>
              </a:r>
              <a:endParaRPr lang="en-GB" sz="800" dirty="0">
                <a:latin typeface="Miriad Pro"/>
              </a:endParaRPr>
            </a:p>
          </p:txBody>
        </p:sp>
        <p:cxnSp>
          <p:nvCxnSpPr>
            <p:cNvPr id="50" name="Straight Arrow Connector 49"/>
            <p:cNvCxnSpPr/>
            <p:nvPr/>
          </p:nvCxnSpPr>
          <p:spPr>
            <a:xfrm>
              <a:off x="5436096" y="6237312"/>
              <a:ext cx="432048" cy="0"/>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52" name="TextBox 51"/>
            <p:cNvSpPr txBox="1"/>
            <p:nvPr/>
          </p:nvSpPr>
          <p:spPr>
            <a:xfrm>
              <a:off x="4932040" y="6093296"/>
              <a:ext cx="540533" cy="215444"/>
            </a:xfrm>
            <a:prstGeom prst="rect">
              <a:avLst/>
            </a:prstGeom>
            <a:noFill/>
          </p:spPr>
          <p:txBody>
            <a:bodyPr wrap="square" rtlCol="0">
              <a:spAutoFit/>
            </a:bodyPr>
            <a:lstStyle/>
            <a:p>
              <a:r>
                <a:rPr lang="en-GB" sz="800" dirty="0" smtClean="0">
                  <a:latin typeface="Miriad Pro"/>
                </a:rPr>
                <a:t>Protons</a:t>
              </a:r>
              <a:endParaRPr lang="en-GB" sz="800" dirty="0">
                <a:latin typeface="Miriad Pro"/>
              </a:endParaRPr>
            </a:p>
          </p:txBody>
        </p:sp>
      </p:grpSp>
      <p:sp>
        <p:nvSpPr>
          <p:cNvPr id="54" name="TextBox 53"/>
          <p:cNvSpPr txBox="1"/>
          <p:nvPr/>
        </p:nvSpPr>
        <p:spPr>
          <a:xfrm>
            <a:off x="6444208" y="6309320"/>
            <a:ext cx="720080" cy="215444"/>
          </a:xfrm>
          <a:prstGeom prst="rect">
            <a:avLst/>
          </a:prstGeom>
          <a:noFill/>
        </p:spPr>
        <p:txBody>
          <a:bodyPr wrap="square" rtlCol="0">
            <a:spAutoFit/>
          </a:bodyPr>
          <a:lstStyle/>
          <a:p>
            <a:pPr algn="ctr"/>
            <a:r>
              <a:rPr lang="en-GB" sz="800" dirty="0" smtClean="0">
                <a:latin typeface="Miriad Pro"/>
              </a:rPr>
              <a:t>An atom</a:t>
            </a:r>
            <a:endParaRPr lang="en-GB" sz="800" dirty="0">
              <a:latin typeface="Miriad Pro"/>
            </a:endParaRPr>
          </a:p>
        </p:txBody>
      </p:sp>
      <p:pic>
        <p:nvPicPr>
          <p:cNvPr id="3074" name="Picture 2" descr="https://9arevision.wikispaces.com/file/view/circuit.gif/32125887/433x312/circuit.gif"/>
          <p:cNvPicPr>
            <a:picLocks noChangeAspect="1" noChangeArrowheads="1"/>
          </p:cNvPicPr>
          <p:nvPr/>
        </p:nvPicPr>
        <p:blipFill>
          <a:blip r:embed="rId2" cstate="print"/>
          <a:srcRect/>
          <a:stretch>
            <a:fillRect/>
          </a:stretch>
        </p:blipFill>
        <p:spPr bwMode="auto">
          <a:xfrm>
            <a:off x="395536" y="692696"/>
            <a:ext cx="3888432" cy="576064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716016" y="260648"/>
            <a:ext cx="4176464" cy="1846659"/>
          </a:xfrm>
          <a:prstGeom prst="rect">
            <a:avLst/>
          </a:prstGeom>
          <a:noFill/>
        </p:spPr>
        <p:txBody>
          <a:bodyPr wrap="square" rtlCol="0">
            <a:spAutoFit/>
          </a:bodyPr>
          <a:lstStyle/>
          <a:p>
            <a:pPr>
              <a:buFont typeface="Arial" pitchFamily="34" charset="0"/>
              <a:buChar char="•"/>
            </a:pPr>
            <a:r>
              <a:rPr lang="en-GB" sz="1400" dirty="0" smtClean="0">
                <a:latin typeface="Miriad Pro"/>
              </a:rPr>
              <a:t> Ammeter- An ammeter measures current (the flow of electricity). It measures the number of electrons that keep going round the circuit. The electricity flows through the ammeter. It counts the electrons as they go round the </a:t>
            </a:r>
            <a:r>
              <a:rPr lang="en-GB" sz="1400" dirty="0" err="1" smtClean="0">
                <a:latin typeface="Miriad Pro"/>
              </a:rPr>
              <a:t>curcuit</a:t>
            </a:r>
            <a:r>
              <a:rPr lang="en-GB" sz="1400" dirty="0" smtClean="0">
                <a:latin typeface="Miriad Pro"/>
              </a:rPr>
              <a:t>.</a:t>
            </a:r>
          </a:p>
          <a:p>
            <a:pPr>
              <a:buFont typeface="Arial" pitchFamily="34" charset="0"/>
              <a:buChar char="•"/>
            </a:pPr>
            <a:r>
              <a:rPr lang="en-GB" sz="1400" dirty="0" smtClean="0">
                <a:latin typeface="Miriad Pro"/>
              </a:rPr>
              <a:t> Voltmeter- Measures Voltage/how much energy.</a:t>
            </a:r>
          </a:p>
          <a:p>
            <a:r>
              <a:rPr lang="en-GB" sz="1600" u="sng" dirty="0" smtClean="0">
                <a:latin typeface="Miriad Pro"/>
              </a:rPr>
              <a:t>Electrical Symbols</a:t>
            </a:r>
          </a:p>
          <a:p>
            <a:endParaRPr lang="en-GB" sz="1400" dirty="0" smtClean="0">
              <a:latin typeface="Miriad Pro"/>
            </a:endParaRPr>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6155531"/>
          </a:xfrm>
          <a:prstGeom prst="rect">
            <a:avLst/>
          </a:prstGeom>
          <a:noFill/>
        </p:spPr>
        <p:txBody>
          <a:bodyPr wrap="square" rtlCol="0">
            <a:spAutoFit/>
          </a:bodyPr>
          <a:lstStyle/>
          <a:p>
            <a:r>
              <a:rPr lang="en-GB" sz="1600" u="sng" dirty="0" smtClean="0">
                <a:latin typeface="Miriad Pro"/>
              </a:rPr>
              <a:t>Static Electric Question</a:t>
            </a:r>
          </a:p>
          <a:p>
            <a:r>
              <a:rPr lang="en-GB" sz="1400" dirty="0" smtClean="0">
                <a:latin typeface="Miriad Pro"/>
              </a:rPr>
              <a:t>   Static electricity occurs when two insulators (like nylon and rubber) are rubbed together. When this happens, the electrons moved around and sometimes transfer from one insulator to the other. When this happens, the insulator with more electrons has a bigger negative charge. When this insulator touches a conductor, the electrons transfer to it and so when, for example, somebody touches a metal rail (like a stair rail) sparks are produced as the electrons are earthed. It is unlikely that the electric shock could hurt this person but say, say for example, if someone had a pace maker or any other existing medical issues, the risk to harm being done to them would increase.</a:t>
            </a:r>
          </a:p>
          <a:p>
            <a:endParaRPr lang="en-GB" sz="1400" dirty="0" smtClean="0">
              <a:latin typeface="Miriad Pro"/>
            </a:endParaRPr>
          </a:p>
          <a:p>
            <a:pPr algn="ctr"/>
            <a:r>
              <a:rPr lang="en-GB" sz="1600" u="sng" dirty="0" smtClean="0">
                <a:latin typeface="Miriad Pro"/>
              </a:rPr>
              <a:t>Circuits</a:t>
            </a:r>
          </a:p>
          <a:p>
            <a:pPr>
              <a:buFont typeface="Arial" pitchFamily="34" charset="0"/>
              <a:buChar char="•"/>
            </a:pPr>
            <a:r>
              <a:rPr lang="en-GB" sz="1400" dirty="0" smtClean="0">
                <a:latin typeface="Miriad Pro"/>
              </a:rPr>
              <a:t> Series circuit- a series circuit has just one loop.</a:t>
            </a: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endParaRPr lang="en-GB" sz="1400" dirty="0" smtClean="0">
              <a:latin typeface="Miriad Pro"/>
            </a:endParaRPr>
          </a:p>
          <a:p>
            <a:pPr>
              <a:buFont typeface="Arial" pitchFamily="34" charset="0"/>
              <a:buChar char="•"/>
            </a:pPr>
            <a:r>
              <a:rPr lang="en-GB" sz="1400" dirty="0" smtClean="0">
                <a:latin typeface="Miriad Pro"/>
              </a:rPr>
              <a:t>A parallel circuit has several branches/loops that run parallel to one another. </a:t>
            </a:r>
          </a:p>
        </p:txBody>
      </p:sp>
      <p:pic>
        <p:nvPicPr>
          <p:cNvPr id="1026" name="Picture 2" descr="http://www.bbc.co.uk/staticarchive/d9fa467a1c92f069b8abbcbbd55fb520b0ee2dc3.gif"/>
          <p:cNvPicPr>
            <a:picLocks noChangeAspect="1" noChangeArrowheads="1"/>
          </p:cNvPicPr>
          <p:nvPr/>
        </p:nvPicPr>
        <p:blipFill>
          <a:blip r:embed="rId2" cstate="print"/>
          <a:srcRect l="49243" t="5972" r="2408" b="3877"/>
          <a:stretch>
            <a:fillRect/>
          </a:stretch>
        </p:blipFill>
        <p:spPr bwMode="auto">
          <a:xfrm>
            <a:off x="611560" y="4437112"/>
            <a:ext cx="1512167" cy="1311448"/>
          </a:xfrm>
          <a:prstGeom prst="rect">
            <a:avLst/>
          </a:prstGeom>
          <a:noFill/>
        </p:spPr>
      </p:pic>
      <p:pic>
        <p:nvPicPr>
          <p:cNvPr id="1028" name="Picture 4" descr="http://www.bbc.co.uk/staticarchive/84aa5b7ae8b90b5821a5a79ba0652e7039a0add8.gif"/>
          <p:cNvPicPr>
            <a:picLocks noChangeAspect="1" noChangeArrowheads="1"/>
          </p:cNvPicPr>
          <p:nvPr/>
        </p:nvPicPr>
        <p:blipFill>
          <a:blip r:embed="rId3" cstate="print"/>
          <a:srcRect l="41745" t="5001" r="9907" b="3364"/>
          <a:stretch>
            <a:fillRect/>
          </a:stretch>
        </p:blipFill>
        <p:spPr bwMode="auto">
          <a:xfrm>
            <a:off x="2699792" y="4509120"/>
            <a:ext cx="1296144" cy="1224136"/>
          </a:xfrm>
          <a:prstGeom prst="rect">
            <a:avLst/>
          </a:prstGeom>
          <a:noFill/>
        </p:spPr>
      </p:pic>
      <p:cxnSp>
        <p:nvCxnSpPr>
          <p:cNvPr id="47" name="Straight Arrow Connector 46"/>
          <p:cNvCxnSpPr/>
          <p:nvPr/>
        </p:nvCxnSpPr>
        <p:spPr>
          <a:xfrm flipH="1">
            <a:off x="2123728" y="4437112"/>
            <a:ext cx="216024" cy="21602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8" name="Straight Arrow Connector 47"/>
          <p:cNvCxnSpPr/>
          <p:nvPr/>
        </p:nvCxnSpPr>
        <p:spPr>
          <a:xfrm flipV="1">
            <a:off x="2267744" y="5445224"/>
            <a:ext cx="351656" cy="36842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1029" name="Picture 5"/>
          <p:cNvPicPr>
            <a:picLocks noChangeAspect="1" noChangeArrowheads="1"/>
          </p:cNvPicPr>
          <p:nvPr/>
        </p:nvPicPr>
        <p:blipFill>
          <a:blip r:embed="rId4" cstate="print"/>
          <a:srcRect l="26285" t="18329" r="44937" b="40539"/>
          <a:stretch>
            <a:fillRect/>
          </a:stretch>
        </p:blipFill>
        <p:spPr bwMode="auto">
          <a:xfrm>
            <a:off x="4716016" y="1844824"/>
            <a:ext cx="4176464" cy="3672408"/>
          </a:xfrm>
          <a:prstGeom prst="rect">
            <a:avLst/>
          </a:prstGeom>
          <a:noFill/>
          <a:ln w="9525">
            <a:noFill/>
            <a:miter lim="800000"/>
            <a:headEnd/>
            <a:tailEnd/>
          </a:ln>
        </p:spPr>
      </p:pic>
      <p:cxnSp>
        <p:nvCxnSpPr>
          <p:cNvPr id="53" name="Straight Connector 52"/>
          <p:cNvCxnSpPr/>
          <p:nvPr/>
        </p:nvCxnSpPr>
        <p:spPr>
          <a:xfrm>
            <a:off x="5004048" y="6021288"/>
            <a:ext cx="72008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364088" y="5589240"/>
            <a:ext cx="0" cy="4320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5292080" y="5949280"/>
            <a:ext cx="144016" cy="14401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TextBox 56"/>
          <p:cNvSpPr txBox="1"/>
          <p:nvPr/>
        </p:nvSpPr>
        <p:spPr>
          <a:xfrm>
            <a:off x="4644008" y="6093296"/>
            <a:ext cx="1487908" cy="246221"/>
          </a:xfrm>
          <a:prstGeom prst="rect">
            <a:avLst/>
          </a:prstGeom>
          <a:noFill/>
        </p:spPr>
        <p:txBody>
          <a:bodyPr wrap="none" rtlCol="0">
            <a:spAutoFit/>
          </a:bodyPr>
          <a:lstStyle/>
          <a:p>
            <a:r>
              <a:rPr lang="en-GB" sz="1000" dirty="0" smtClean="0">
                <a:latin typeface="Miriad Pro"/>
              </a:rPr>
              <a:t>Junction of Conductors</a:t>
            </a:r>
            <a:endParaRPr lang="en-GB" sz="1000" dirty="0">
              <a:latin typeface="Miriad Pro"/>
            </a:endParaRPr>
          </a:p>
        </p:txBody>
      </p:sp>
      <p:cxnSp>
        <p:nvCxnSpPr>
          <p:cNvPr id="58" name="Straight Connector 57"/>
          <p:cNvCxnSpPr/>
          <p:nvPr/>
        </p:nvCxnSpPr>
        <p:spPr>
          <a:xfrm>
            <a:off x="5940152" y="566124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6192000" y="5615992"/>
            <a:ext cx="72008" cy="7200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1" name="Straight Connector 60"/>
          <p:cNvCxnSpPr/>
          <p:nvPr/>
        </p:nvCxnSpPr>
        <p:spPr>
          <a:xfrm>
            <a:off x="6444208" y="566124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6416408" y="5624376"/>
            <a:ext cx="72008" cy="7200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extBox 62"/>
          <p:cNvSpPr txBox="1"/>
          <p:nvPr/>
        </p:nvSpPr>
        <p:spPr>
          <a:xfrm>
            <a:off x="5868144" y="5661248"/>
            <a:ext cx="971741" cy="246221"/>
          </a:xfrm>
          <a:prstGeom prst="rect">
            <a:avLst/>
          </a:prstGeom>
          <a:noFill/>
        </p:spPr>
        <p:txBody>
          <a:bodyPr wrap="none" rtlCol="0">
            <a:spAutoFit/>
          </a:bodyPr>
          <a:lstStyle/>
          <a:p>
            <a:r>
              <a:rPr lang="en-GB" sz="1000" dirty="0" smtClean="0">
                <a:latin typeface="Miriad Pro"/>
              </a:rPr>
              <a:t>Power Supply</a:t>
            </a:r>
            <a:endParaRPr lang="en-GB" sz="1000" dirty="0">
              <a:latin typeface="Miriad Pro"/>
            </a:endParaRPr>
          </a:p>
        </p:txBody>
      </p:sp>
      <p:sp>
        <p:nvSpPr>
          <p:cNvPr id="65" name="TextBox 64"/>
          <p:cNvSpPr txBox="1"/>
          <p:nvPr/>
        </p:nvSpPr>
        <p:spPr>
          <a:xfrm>
            <a:off x="6156176" y="6309320"/>
            <a:ext cx="1058303" cy="246221"/>
          </a:xfrm>
          <a:prstGeom prst="rect">
            <a:avLst/>
          </a:prstGeom>
          <a:noFill/>
        </p:spPr>
        <p:txBody>
          <a:bodyPr wrap="square" rtlCol="0">
            <a:spAutoFit/>
          </a:bodyPr>
          <a:lstStyle/>
          <a:p>
            <a:r>
              <a:rPr lang="en-GB" sz="1000" dirty="0" smtClean="0">
                <a:latin typeface="Miriad Pro"/>
              </a:rPr>
              <a:t>Battery or Cells</a:t>
            </a:r>
            <a:endParaRPr lang="en-GB" sz="1000" dirty="0">
              <a:latin typeface="Miriad Pro"/>
            </a:endParaRPr>
          </a:p>
        </p:txBody>
      </p:sp>
      <p:sp>
        <p:nvSpPr>
          <p:cNvPr id="66" name="Oval 65"/>
          <p:cNvSpPr/>
          <p:nvPr/>
        </p:nvSpPr>
        <p:spPr>
          <a:xfrm>
            <a:off x="7308304" y="55892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latin typeface="Miriad Pro"/>
              </a:rPr>
              <a:t>M</a:t>
            </a:r>
            <a:endParaRPr lang="en-GB" sz="1400" dirty="0">
              <a:solidFill>
                <a:schemeClr val="tx1"/>
              </a:solidFill>
              <a:latin typeface="Miriad Pro"/>
            </a:endParaRPr>
          </a:p>
        </p:txBody>
      </p:sp>
      <p:sp>
        <p:nvSpPr>
          <p:cNvPr id="67" name="TextBox 66"/>
          <p:cNvSpPr txBox="1"/>
          <p:nvPr/>
        </p:nvSpPr>
        <p:spPr>
          <a:xfrm>
            <a:off x="7164288" y="5877272"/>
            <a:ext cx="511679" cy="246221"/>
          </a:xfrm>
          <a:prstGeom prst="rect">
            <a:avLst/>
          </a:prstGeom>
          <a:noFill/>
        </p:spPr>
        <p:txBody>
          <a:bodyPr wrap="square" rtlCol="0">
            <a:spAutoFit/>
          </a:bodyPr>
          <a:lstStyle/>
          <a:p>
            <a:pPr algn="ctr"/>
            <a:r>
              <a:rPr lang="en-GB" sz="1000" dirty="0" smtClean="0">
                <a:latin typeface="Miriad Pro"/>
              </a:rPr>
              <a:t>Motor</a:t>
            </a:r>
            <a:endParaRPr lang="en-GB" sz="1000" dirty="0">
              <a:latin typeface="Miriad Pro"/>
            </a:endParaRPr>
          </a:p>
        </p:txBody>
      </p:sp>
      <p:sp>
        <p:nvSpPr>
          <p:cNvPr id="68" name="Rectangle 67"/>
          <p:cNvSpPr/>
          <p:nvPr/>
        </p:nvSpPr>
        <p:spPr>
          <a:xfrm>
            <a:off x="8028384" y="5589240"/>
            <a:ext cx="360040" cy="2880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Miriad Pro"/>
              </a:rPr>
              <a:t>G</a:t>
            </a:r>
            <a:endParaRPr lang="en-GB" sz="1000" dirty="0">
              <a:solidFill>
                <a:schemeClr val="tx1"/>
              </a:solidFill>
              <a:latin typeface="Miriad Pro"/>
            </a:endParaRPr>
          </a:p>
        </p:txBody>
      </p:sp>
      <p:sp>
        <p:nvSpPr>
          <p:cNvPr id="69" name="TextBox 68"/>
          <p:cNvSpPr txBox="1"/>
          <p:nvPr/>
        </p:nvSpPr>
        <p:spPr>
          <a:xfrm>
            <a:off x="7812360" y="5877272"/>
            <a:ext cx="792088" cy="246221"/>
          </a:xfrm>
          <a:prstGeom prst="rect">
            <a:avLst/>
          </a:prstGeom>
          <a:noFill/>
        </p:spPr>
        <p:txBody>
          <a:bodyPr wrap="square" rtlCol="0">
            <a:spAutoFit/>
          </a:bodyPr>
          <a:lstStyle/>
          <a:p>
            <a:pPr algn="ctr"/>
            <a:r>
              <a:rPr lang="en-GB" sz="1000" dirty="0" smtClean="0">
                <a:latin typeface="Miriad Pro"/>
              </a:rPr>
              <a:t>Generator</a:t>
            </a:r>
            <a:endParaRPr lang="en-GB" sz="1000" dirty="0">
              <a:latin typeface="Miriad Pro"/>
            </a:endParaRPr>
          </a:p>
        </p:txBody>
      </p:sp>
      <p:sp>
        <p:nvSpPr>
          <p:cNvPr id="70" name="TextBox 69"/>
          <p:cNvSpPr txBox="1"/>
          <p:nvPr/>
        </p:nvSpPr>
        <p:spPr>
          <a:xfrm>
            <a:off x="6876256" y="3789040"/>
            <a:ext cx="521297" cy="215444"/>
          </a:xfrm>
          <a:prstGeom prst="rect">
            <a:avLst/>
          </a:prstGeom>
          <a:noFill/>
        </p:spPr>
        <p:txBody>
          <a:bodyPr wrap="none" rtlCol="0">
            <a:spAutoFit/>
          </a:bodyPr>
          <a:lstStyle/>
          <a:p>
            <a:r>
              <a:rPr lang="en-GB" sz="800" b="1" dirty="0" smtClean="0">
                <a:latin typeface="Miriad Pro"/>
              </a:rPr>
              <a:t>(Fixed)</a:t>
            </a:r>
            <a:endParaRPr lang="en-GB" sz="800" b="1" dirty="0">
              <a:latin typeface="Miriad Pro"/>
            </a:endParaRPr>
          </a:p>
        </p:txBody>
      </p:sp>
      <p:cxnSp>
        <p:nvCxnSpPr>
          <p:cNvPr id="72" name="Straight Connector 71"/>
          <p:cNvCxnSpPr/>
          <p:nvPr/>
        </p:nvCxnSpPr>
        <p:spPr>
          <a:xfrm>
            <a:off x="7452320" y="6165304"/>
            <a:ext cx="0" cy="4320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7596336" y="6309320"/>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7596336" y="6381328"/>
            <a:ext cx="36004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7956376" y="6165304"/>
            <a:ext cx="0" cy="4320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8100392" y="6309320"/>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236296" y="6381328"/>
            <a:ext cx="2160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8100392" y="638132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51520" y="3933056"/>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716016" y="260648"/>
            <a:ext cx="4176464" cy="4493538"/>
          </a:xfrm>
          <a:prstGeom prst="rect">
            <a:avLst/>
          </a:prstGeom>
          <a:noFill/>
        </p:spPr>
        <p:txBody>
          <a:bodyPr wrap="square" rtlCol="0">
            <a:spAutoFit/>
          </a:bodyPr>
          <a:lstStyle/>
          <a:p>
            <a:pPr>
              <a:buFont typeface="Arial" pitchFamily="34" charset="0"/>
              <a:buChar char="•"/>
            </a:pPr>
            <a:r>
              <a:rPr lang="en-GB" sz="1400" dirty="0" smtClean="0">
                <a:latin typeface="Miriad Pro"/>
              </a:rPr>
              <a:t> When an electrical current flows through a wire, the free and moving electrons (that gain energy from the power supply) collide with the nuclei of </a:t>
            </a:r>
          </a:p>
          <a:p>
            <a:r>
              <a:rPr lang="en-GB" sz="1400" dirty="0" smtClean="0">
                <a:latin typeface="Miriad Pro"/>
              </a:rPr>
              <a:t>the ions. This friction (produced when the nuclei and electrons rub against each other) produces heat and so the wire gets hot. </a:t>
            </a:r>
          </a:p>
          <a:p>
            <a:endParaRPr lang="en-GB" sz="1400" dirty="0" smtClean="0">
              <a:latin typeface="Miriad Pro"/>
            </a:endParaRPr>
          </a:p>
          <a:p>
            <a:r>
              <a:rPr lang="en-GB" sz="1600" u="sng" dirty="0" smtClean="0">
                <a:latin typeface="Miriad Pro"/>
              </a:rPr>
              <a:t>Heat &amp; Light Bulbs</a:t>
            </a:r>
          </a:p>
          <a:p>
            <a:pPr>
              <a:buFont typeface="Arial" pitchFamily="34" charset="0"/>
              <a:buChar char="•"/>
            </a:pPr>
            <a:r>
              <a:rPr lang="en-GB" sz="1400" dirty="0" smtClean="0">
                <a:latin typeface="Miriad Pro"/>
              </a:rPr>
              <a:t> Light bulbs get hot because the filament (the wire inside a light bulb) is so thin and narrow that more collisions occur between the nuclei and free flowing electrons and so more heat is produced. </a:t>
            </a:r>
          </a:p>
          <a:p>
            <a:pPr>
              <a:buFont typeface="Arial" pitchFamily="34" charset="0"/>
              <a:buChar char="•"/>
            </a:pPr>
            <a:endParaRPr lang="en-GB" sz="1400" dirty="0" smtClean="0">
              <a:latin typeface="Miriad Pro"/>
            </a:endParaRPr>
          </a:p>
          <a:p>
            <a:pPr algn="ctr"/>
            <a:r>
              <a:rPr lang="en-GB" sz="1600" u="sng" dirty="0" smtClean="0">
                <a:latin typeface="Miriad Pro"/>
              </a:rPr>
              <a:t>Power</a:t>
            </a:r>
          </a:p>
          <a:p>
            <a:pPr>
              <a:buFont typeface="Arial" pitchFamily="34" charset="0"/>
              <a:buChar char="•"/>
            </a:pPr>
            <a:r>
              <a:rPr lang="en-GB" sz="1400" dirty="0" smtClean="0">
                <a:latin typeface="Miriad Pro"/>
              </a:rPr>
              <a:t> Powerful- how much energy a device needs to work (watts).</a:t>
            </a:r>
          </a:p>
          <a:p>
            <a:endParaRPr lang="en-GB" sz="1400" dirty="0" smtClean="0">
              <a:latin typeface="Miriad Pro"/>
            </a:endParaRPr>
          </a:p>
          <a:p>
            <a:pPr algn="ctr"/>
            <a:r>
              <a:rPr lang="en-GB" sz="1400" dirty="0" smtClean="0">
                <a:solidFill>
                  <a:srgbClr val="FF0000"/>
                </a:solidFill>
                <a:latin typeface="Miriad Pro"/>
              </a:rPr>
              <a:t>Power= Current    x   Voltage</a:t>
            </a:r>
          </a:p>
          <a:p>
            <a:pPr algn="ctr"/>
            <a:r>
              <a:rPr lang="en-GB" sz="1400" dirty="0" smtClean="0">
                <a:solidFill>
                  <a:srgbClr val="FF0000"/>
                </a:solidFill>
                <a:latin typeface="Miriad Pro"/>
              </a:rPr>
              <a:t>(w)     (A )          x     (V)</a:t>
            </a:r>
          </a:p>
          <a:p>
            <a:endParaRPr lang="en-GB" sz="1600" u="sng" dirty="0" smtClean="0">
              <a:latin typeface="Miriad Pro"/>
            </a:endParaRPr>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6217087"/>
          </a:xfrm>
          <a:prstGeom prst="rect">
            <a:avLst/>
          </a:prstGeom>
          <a:noFill/>
        </p:spPr>
        <p:txBody>
          <a:bodyPr wrap="square" rtlCol="0">
            <a:spAutoFit/>
          </a:bodyPr>
          <a:lstStyle/>
          <a:p>
            <a:pPr algn="ctr"/>
            <a:r>
              <a:rPr lang="en-GB" sz="1600" u="sng" dirty="0" smtClean="0">
                <a:latin typeface="Miriad Pro"/>
              </a:rPr>
              <a:t>Resistance</a:t>
            </a: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r>
              <a:rPr lang="en-GB" sz="1600" u="sng" dirty="0" smtClean="0">
                <a:latin typeface="Miriad Pro"/>
              </a:rPr>
              <a:t>Heat &amp; Wires</a:t>
            </a:r>
          </a:p>
          <a:p>
            <a:pPr>
              <a:buFont typeface="Arial" pitchFamily="34" charset="0"/>
              <a:buChar char="•"/>
            </a:pPr>
            <a:r>
              <a:rPr lang="en-GB" sz="1400" dirty="0" smtClean="0">
                <a:latin typeface="Miriad Pro"/>
              </a:rPr>
              <a:t> Battery is added- the electrons of the atoms start to move because they gain energy.</a:t>
            </a:r>
          </a:p>
          <a:p>
            <a:pPr>
              <a:buFont typeface="Arial" pitchFamily="34" charset="0"/>
              <a:buChar char="•"/>
            </a:pPr>
            <a:r>
              <a:rPr lang="en-GB" sz="1400" dirty="0" smtClean="0">
                <a:latin typeface="Miriad Pro"/>
              </a:rPr>
              <a:t> The electrons collide into the nuclei of the ions (remember that they have lost electrons so they are no longer atoms) heat is produced due to the friction when the nuclei and electrons rub against each other. </a:t>
            </a:r>
          </a:p>
          <a:p>
            <a:pPr>
              <a:buFont typeface="Arial" pitchFamily="34" charset="0"/>
              <a:buChar char="•"/>
            </a:pPr>
            <a:r>
              <a:rPr lang="en-GB" sz="1400" dirty="0" smtClean="0">
                <a:latin typeface="Miriad Pro"/>
              </a:rPr>
              <a:t> The wire gets hot. </a:t>
            </a:r>
          </a:p>
          <a:p>
            <a:endParaRPr lang="en-GB" sz="1400" dirty="0" smtClean="0">
              <a:latin typeface="Miriad Pro"/>
            </a:endParaRPr>
          </a:p>
        </p:txBody>
      </p:sp>
      <p:pic>
        <p:nvPicPr>
          <p:cNvPr id="15362" name="Picture 2" descr="http://www.pbs.org/wgbh/amex/edison/sfeature/images/acdc_inside_wire.gif"/>
          <p:cNvPicPr>
            <a:picLocks noChangeAspect="1" noChangeArrowheads="1"/>
          </p:cNvPicPr>
          <p:nvPr/>
        </p:nvPicPr>
        <p:blipFill>
          <a:blip r:embed="rId2" cstate="print"/>
          <a:srcRect/>
          <a:stretch>
            <a:fillRect/>
          </a:stretch>
        </p:blipFill>
        <p:spPr bwMode="auto">
          <a:xfrm>
            <a:off x="827584" y="548680"/>
            <a:ext cx="3108293" cy="3523758"/>
          </a:xfrm>
          <a:prstGeom prst="rect">
            <a:avLst/>
          </a:prstGeom>
          <a:noFill/>
        </p:spPr>
      </p:pic>
      <p:cxnSp>
        <p:nvCxnSpPr>
          <p:cNvPr id="7" name="Straight Connector 6"/>
          <p:cNvCxnSpPr/>
          <p:nvPr/>
        </p:nvCxnSpPr>
        <p:spPr>
          <a:xfrm>
            <a:off x="4572000" y="2996952"/>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6228184" y="4581128"/>
            <a:ext cx="2088232" cy="1800200"/>
            <a:chOff x="5796136" y="4653136"/>
            <a:chExt cx="2088232" cy="1800200"/>
          </a:xfrm>
        </p:grpSpPr>
        <p:sp>
          <p:nvSpPr>
            <p:cNvPr id="8" name="Isosceles Triangle 7"/>
            <p:cNvSpPr/>
            <p:nvPr/>
          </p:nvSpPr>
          <p:spPr>
            <a:xfrm>
              <a:off x="5796136" y="4653136"/>
              <a:ext cx="2088232" cy="1800200"/>
            </a:xfrm>
            <a:prstGeom prst="triangle">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9" name="Straight Connector 8"/>
            <p:cNvCxnSpPr/>
            <p:nvPr/>
          </p:nvCxnSpPr>
          <p:spPr>
            <a:xfrm flipV="1">
              <a:off x="6804248" y="5661248"/>
              <a:ext cx="0" cy="792088"/>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228184" y="5661248"/>
              <a:ext cx="1224136"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372200" y="5301208"/>
              <a:ext cx="953981" cy="307777"/>
            </a:xfrm>
            <a:prstGeom prst="rect">
              <a:avLst/>
            </a:prstGeom>
            <a:noFill/>
          </p:spPr>
          <p:txBody>
            <a:bodyPr wrap="square" rtlCol="0">
              <a:spAutoFit/>
            </a:bodyPr>
            <a:lstStyle/>
            <a:p>
              <a:pPr algn="ctr"/>
              <a:r>
                <a:rPr lang="en-GB" sz="1400" dirty="0" smtClean="0">
                  <a:latin typeface="Miriad Pro"/>
                </a:rPr>
                <a:t>W</a:t>
              </a:r>
              <a:endParaRPr lang="en-GB" sz="1400" dirty="0">
                <a:latin typeface="Miriad Pro"/>
              </a:endParaRPr>
            </a:p>
          </p:txBody>
        </p:sp>
        <p:sp>
          <p:nvSpPr>
            <p:cNvPr id="12" name="TextBox 11"/>
            <p:cNvSpPr txBox="1"/>
            <p:nvPr/>
          </p:nvSpPr>
          <p:spPr>
            <a:xfrm>
              <a:off x="5940152" y="5949280"/>
              <a:ext cx="953981" cy="307777"/>
            </a:xfrm>
            <a:prstGeom prst="rect">
              <a:avLst/>
            </a:prstGeom>
            <a:noFill/>
          </p:spPr>
          <p:txBody>
            <a:bodyPr wrap="square" rtlCol="0">
              <a:spAutoFit/>
            </a:bodyPr>
            <a:lstStyle/>
            <a:p>
              <a:pPr algn="ctr"/>
              <a:r>
                <a:rPr lang="en-GB" sz="1400" dirty="0" smtClean="0">
                  <a:latin typeface="Miriad Pro"/>
                </a:rPr>
                <a:t>I </a:t>
              </a:r>
              <a:endParaRPr lang="en-GB" sz="1400" dirty="0">
                <a:latin typeface="Miriad Pro"/>
              </a:endParaRPr>
            </a:p>
          </p:txBody>
        </p:sp>
        <p:sp>
          <p:nvSpPr>
            <p:cNvPr id="13" name="TextBox 12"/>
            <p:cNvSpPr txBox="1"/>
            <p:nvPr/>
          </p:nvSpPr>
          <p:spPr>
            <a:xfrm>
              <a:off x="6732240" y="5949280"/>
              <a:ext cx="953981" cy="307777"/>
            </a:xfrm>
            <a:prstGeom prst="rect">
              <a:avLst/>
            </a:prstGeom>
            <a:noFill/>
          </p:spPr>
          <p:txBody>
            <a:bodyPr wrap="square" rtlCol="0">
              <a:spAutoFit/>
            </a:bodyPr>
            <a:lstStyle/>
            <a:p>
              <a:pPr algn="ctr"/>
              <a:r>
                <a:rPr lang="en-GB" sz="1400" dirty="0" smtClean="0">
                  <a:latin typeface="Miriad Pro"/>
                </a:rPr>
                <a:t>V</a:t>
              </a:r>
              <a:endParaRPr lang="en-GB" sz="1400" dirty="0">
                <a:latin typeface="Miriad Pro"/>
              </a:endParaRPr>
            </a:p>
          </p:txBody>
        </p:sp>
      </p:grpSp>
      <p:cxnSp>
        <p:nvCxnSpPr>
          <p:cNvPr id="16" name="Straight Arrow Connector 15"/>
          <p:cNvCxnSpPr/>
          <p:nvPr/>
        </p:nvCxnSpPr>
        <p:spPr>
          <a:xfrm>
            <a:off x="5940152" y="5589240"/>
            <a:ext cx="720080"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860032" y="4869160"/>
            <a:ext cx="1224136" cy="954107"/>
          </a:xfrm>
          <a:prstGeom prst="rect">
            <a:avLst/>
          </a:prstGeom>
          <a:noFill/>
        </p:spPr>
        <p:txBody>
          <a:bodyPr wrap="square" rtlCol="0">
            <a:spAutoFit/>
          </a:bodyPr>
          <a:lstStyle/>
          <a:p>
            <a:pPr algn="ctr"/>
            <a:r>
              <a:rPr lang="en-GB" sz="1400" dirty="0" smtClean="0">
                <a:latin typeface="Miriad Pro"/>
              </a:rPr>
              <a:t>Amps- A already used in another equation</a:t>
            </a:r>
            <a:endParaRPr lang="en-GB" sz="1400" dirty="0">
              <a:latin typeface="Miriad Pro"/>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Oval 106"/>
          <p:cNvSpPr/>
          <p:nvPr/>
        </p:nvSpPr>
        <p:spPr>
          <a:xfrm>
            <a:off x="6372200" y="1844824"/>
            <a:ext cx="504056" cy="504056"/>
          </a:xfrm>
          <a:prstGeom prst="ellipse">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chemeClr val="tx1"/>
                </a:solidFill>
                <a:latin typeface="Miriad Pro"/>
              </a:rPr>
              <a:t>6A</a:t>
            </a:r>
            <a:endParaRPr lang="en-GB" sz="1050" dirty="0">
              <a:solidFill>
                <a:schemeClr val="tx1"/>
              </a:solidFill>
              <a:latin typeface="Miriad Pro"/>
            </a:endParaRPr>
          </a:p>
        </p:txBody>
      </p:sp>
      <p:sp>
        <p:nvSpPr>
          <p:cNvPr id="106" name="Oval 105"/>
          <p:cNvSpPr/>
          <p:nvPr/>
        </p:nvSpPr>
        <p:spPr>
          <a:xfrm>
            <a:off x="6156176" y="908720"/>
            <a:ext cx="504056" cy="504056"/>
          </a:xfrm>
          <a:prstGeom prst="ellipse">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chemeClr val="tx1"/>
                </a:solidFill>
                <a:latin typeface="Miriad Pro"/>
              </a:rPr>
              <a:t>6A</a:t>
            </a:r>
            <a:endParaRPr lang="en-GB" sz="1050" dirty="0">
              <a:solidFill>
                <a:schemeClr val="tx1"/>
              </a:solidFill>
              <a:latin typeface="Miriad Pro"/>
            </a:endParaRPr>
          </a:p>
        </p:txBody>
      </p:sp>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716016" y="260648"/>
            <a:ext cx="4176464" cy="553998"/>
          </a:xfrm>
          <a:prstGeom prst="rect">
            <a:avLst/>
          </a:prstGeom>
          <a:noFill/>
        </p:spPr>
        <p:txBody>
          <a:bodyPr wrap="square" rtlCol="0">
            <a:spAutoFit/>
          </a:bodyPr>
          <a:lstStyle/>
          <a:p>
            <a:pPr algn="ctr"/>
            <a:r>
              <a:rPr lang="en-GB" sz="1600" u="sng" dirty="0" smtClean="0">
                <a:latin typeface="Miriad Pro"/>
              </a:rPr>
              <a:t>Variable Resistors</a:t>
            </a:r>
          </a:p>
          <a:p>
            <a:endParaRPr lang="en-GB" sz="1400" dirty="0" smtClean="0">
              <a:latin typeface="Miriad Pro"/>
            </a:endParaRPr>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307777"/>
          </a:xfrm>
          <a:prstGeom prst="rect">
            <a:avLst/>
          </a:prstGeom>
          <a:noFill/>
        </p:spPr>
        <p:txBody>
          <a:bodyPr wrap="square" rtlCol="0">
            <a:spAutoFit/>
          </a:bodyPr>
          <a:lstStyle/>
          <a:p>
            <a:pPr algn="ctr"/>
            <a:r>
              <a:rPr lang="en-GB" sz="1400" dirty="0" smtClean="0">
                <a:solidFill>
                  <a:srgbClr val="FF0000"/>
                </a:solidFill>
                <a:latin typeface="Miriad Pro"/>
              </a:rPr>
              <a:t>Energy= Power   x    Time</a:t>
            </a:r>
          </a:p>
        </p:txBody>
      </p:sp>
      <p:cxnSp>
        <p:nvCxnSpPr>
          <p:cNvPr id="34" name="Straight Connector 33"/>
          <p:cNvCxnSpPr/>
          <p:nvPr/>
        </p:nvCxnSpPr>
        <p:spPr>
          <a:xfrm>
            <a:off x="251520" y="2996952"/>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0" y="548680"/>
            <a:ext cx="4176464" cy="523220"/>
          </a:xfrm>
          <a:prstGeom prst="rect">
            <a:avLst/>
          </a:prstGeom>
          <a:noFill/>
        </p:spPr>
        <p:txBody>
          <a:bodyPr wrap="square" rtlCol="0">
            <a:spAutoFit/>
          </a:bodyPr>
          <a:lstStyle/>
          <a:p>
            <a:pPr algn="ctr"/>
            <a:r>
              <a:rPr lang="en-GB" sz="1400" dirty="0" smtClean="0">
                <a:solidFill>
                  <a:srgbClr val="FF0000"/>
                </a:solidFill>
                <a:latin typeface="Miriad Pro"/>
              </a:rPr>
              <a:t>           (J)      =   (W)    x    (S)</a:t>
            </a:r>
          </a:p>
          <a:p>
            <a:pPr algn="ctr"/>
            <a:endParaRPr lang="en-GB" sz="1400" dirty="0" smtClean="0">
              <a:solidFill>
                <a:srgbClr val="FF0000"/>
              </a:solidFill>
              <a:latin typeface="Miriad Pro"/>
            </a:endParaRPr>
          </a:p>
        </p:txBody>
      </p:sp>
      <p:sp>
        <p:nvSpPr>
          <p:cNvPr id="36" name="TextBox 35"/>
          <p:cNvSpPr txBox="1"/>
          <p:nvPr/>
        </p:nvSpPr>
        <p:spPr>
          <a:xfrm>
            <a:off x="323528" y="908720"/>
            <a:ext cx="4176464" cy="4678204"/>
          </a:xfrm>
          <a:prstGeom prst="rect">
            <a:avLst/>
          </a:prstGeom>
          <a:noFill/>
        </p:spPr>
        <p:txBody>
          <a:bodyPr wrap="square" rtlCol="0">
            <a:spAutoFit/>
          </a:bodyPr>
          <a:lstStyle/>
          <a:p>
            <a:pPr>
              <a:buFont typeface="Arial" pitchFamily="34" charset="0"/>
              <a:buChar char="•"/>
            </a:pPr>
            <a:r>
              <a:rPr lang="en-GB" sz="1400" dirty="0" smtClean="0">
                <a:latin typeface="Miriad Pro"/>
              </a:rPr>
              <a:t> Energy companies use:</a:t>
            </a:r>
          </a:p>
          <a:p>
            <a:endParaRPr lang="en-GB" sz="1400" dirty="0" smtClean="0">
              <a:latin typeface="Miriad Pro"/>
            </a:endParaRPr>
          </a:p>
          <a:p>
            <a:pPr algn="ctr"/>
            <a:r>
              <a:rPr lang="en-GB" sz="1400" dirty="0" smtClean="0">
                <a:solidFill>
                  <a:srgbClr val="FF0000"/>
                </a:solidFill>
                <a:latin typeface="Miriad Pro"/>
              </a:rPr>
              <a:t>KWh = Kilowatts   x    Hours</a:t>
            </a:r>
          </a:p>
          <a:p>
            <a:pPr algn="ctr"/>
            <a:r>
              <a:rPr lang="en-GB" sz="1400" dirty="0" smtClean="0">
                <a:solidFill>
                  <a:srgbClr val="FF0000"/>
                </a:solidFill>
                <a:latin typeface="Miriad Pro"/>
              </a:rPr>
              <a:t>Kilowatt hours = KW   x    H</a:t>
            </a:r>
          </a:p>
          <a:p>
            <a:pPr algn="ctr"/>
            <a:endParaRPr lang="en-GB" sz="1400" dirty="0" smtClean="0">
              <a:solidFill>
                <a:srgbClr val="FF0000"/>
              </a:solidFill>
              <a:latin typeface="Miriad Pro"/>
            </a:endParaRPr>
          </a:p>
          <a:p>
            <a:pPr algn="ctr"/>
            <a:endParaRPr lang="en-GB" sz="1400" dirty="0" smtClean="0">
              <a:solidFill>
                <a:srgbClr val="FF0000"/>
              </a:solidFill>
              <a:latin typeface="Miriad Pro"/>
            </a:endParaRPr>
          </a:p>
          <a:p>
            <a:endParaRPr lang="en-GB" sz="1400" dirty="0" smtClean="0">
              <a:latin typeface="Miriad Pro"/>
            </a:endParaRPr>
          </a:p>
          <a:p>
            <a:r>
              <a:rPr lang="en-GB" sz="1400" dirty="0" smtClean="0">
                <a:latin typeface="Miriad Pro"/>
              </a:rPr>
              <a:t>… because it is more practical because they need to calculate huge amounts of energy.</a:t>
            </a:r>
          </a:p>
          <a:p>
            <a:endParaRPr lang="en-GB" sz="1400" dirty="0" smtClean="0">
              <a:latin typeface="Miriad Pro"/>
            </a:endParaRPr>
          </a:p>
          <a:p>
            <a:pPr algn="ctr"/>
            <a:r>
              <a:rPr lang="en-GB" sz="1600" u="sng" dirty="0" smtClean="0">
                <a:latin typeface="Miriad Pro"/>
              </a:rPr>
              <a:t>Why A Wire Gets Hot</a:t>
            </a:r>
          </a:p>
          <a:p>
            <a:pPr>
              <a:buFont typeface="Arial" pitchFamily="34" charset="0"/>
              <a:buChar char="•"/>
            </a:pPr>
            <a:r>
              <a:rPr lang="en-GB" sz="1400" dirty="0" smtClean="0">
                <a:latin typeface="Miriad Pro"/>
              </a:rPr>
              <a:t> When an electric current flows through a wire, the free and moving electrons (that gain energy from the power supply) collide with the nuclei of the ions. This frictions- produced when the nuclei and electrons rub against each other) produces heat and so the wire heats up.</a:t>
            </a:r>
          </a:p>
          <a:p>
            <a:pPr algn="ctr"/>
            <a:r>
              <a:rPr lang="en-GB" sz="1600" u="sng" dirty="0" smtClean="0">
                <a:latin typeface="Miriad Pro"/>
              </a:rPr>
              <a:t>Why A Light Bulb Gets Hot</a:t>
            </a:r>
          </a:p>
          <a:p>
            <a:pPr>
              <a:buFont typeface="Arial" pitchFamily="34" charset="0"/>
              <a:buChar char="•"/>
            </a:pPr>
            <a:r>
              <a:rPr lang="en-GB" sz="1400" dirty="0" smtClean="0">
                <a:latin typeface="Miriad Pro"/>
              </a:rPr>
              <a:t> A light bulb gets hot because the wire is so thin (it’s called the filament) more collisions occur and so more heat is produced.</a:t>
            </a:r>
          </a:p>
        </p:txBody>
      </p:sp>
      <p:sp>
        <p:nvSpPr>
          <p:cNvPr id="37" name="Rectangle 36"/>
          <p:cNvSpPr/>
          <p:nvPr/>
        </p:nvSpPr>
        <p:spPr>
          <a:xfrm>
            <a:off x="755576" y="1988840"/>
            <a:ext cx="840294" cy="307777"/>
          </a:xfrm>
          <a:prstGeom prst="rect">
            <a:avLst/>
          </a:prstGeom>
        </p:spPr>
        <p:txBody>
          <a:bodyPr wrap="none">
            <a:spAutoFit/>
          </a:bodyPr>
          <a:lstStyle/>
          <a:p>
            <a:pPr algn="ctr"/>
            <a:r>
              <a:rPr lang="en-GB" sz="1400" dirty="0" smtClean="0">
                <a:latin typeface="Miriad Pro"/>
              </a:rPr>
              <a:t>(1000J) </a:t>
            </a:r>
          </a:p>
        </p:txBody>
      </p:sp>
      <p:cxnSp>
        <p:nvCxnSpPr>
          <p:cNvPr id="38" name="Straight Arrow Connector 37"/>
          <p:cNvCxnSpPr>
            <a:stCxn id="37" idx="0"/>
          </p:cNvCxnSpPr>
          <p:nvPr/>
        </p:nvCxnSpPr>
        <p:spPr>
          <a:xfrm flipV="1">
            <a:off x="1175723" y="1844824"/>
            <a:ext cx="155917" cy="14401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a:off x="251520" y="5661248"/>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grpSp>
        <p:nvGrpSpPr>
          <p:cNvPr id="104" name="Group 103"/>
          <p:cNvGrpSpPr/>
          <p:nvPr/>
        </p:nvGrpSpPr>
        <p:grpSpPr>
          <a:xfrm>
            <a:off x="5076056" y="692696"/>
            <a:ext cx="3456384" cy="2016224"/>
            <a:chOff x="5076056" y="692696"/>
            <a:chExt cx="3456384" cy="2016224"/>
          </a:xfrm>
        </p:grpSpPr>
        <p:cxnSp>
          <p:nvCxnSpPr>
            <p:cNvPr id="45" name="Straight Connector 44"/>
            <p:cNvCxnSpPr/>
            <p:nvPr/>
          </p:nvCxnSpPr>
          <p:spPr>
            <a:xfrm flipH="1">
              <a:off x="5292080" y="908720"/>
              <a:ext cx="1224136" cy="0"/>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p:cNvCxnSpPr/>
            <p:nvPr/>
          </p:nvCxnSpPr>
          <p:spPr>
            <a:xfrm flipH="1">
              <a:off x="7020272" y="908720"/>
              <a:ext cx="1224136" cy="0"/>
            </a:xfrm>
            <a:prstGeom prst="line">
              <a:avLst/>
            </a:prstGeom>
          </p:spPr>
          <p:style>
            <a:lnRef idx="1">
              <a:schemeClr val="dk1"/>
            </a:lnRef>
            <a:fillRef idx="0">
              <a:schemeClr val="dk1"/>
            </a:fillRef>
            <a:effectRef idx="0">
              <a:schemeClr val="dk1"/>
            </a:effectRef>
            <a:fontRef idx="minor">
              <a:schemeClr val="tx1"/>
            </a:fontRef>
          </p:style>
        </p:cxnSp>
        <p:cxnSp>
          <p:nvCxnSpPr>
            <p:cNvPr id="49" name="Straight Connector 48"/>
            <p:cNvCxnSpPr/>
            <p:nvPr/>
          </p:nvCxnSpPr>
          <p:spPr>
            <a:xfrm flipV="1">
              <a:off x="5292080" y="908720"/>
              <a:ext cx="0" cy="864096"/>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flipH="1">
              <a:off x="5076056" y="1772816"/>
              <a:ext cx="432000" cy="0"/>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74"/>
            <p:cNvCxnSpPr/>
            <p:nvPr/>
          </p:nvCxnSpPr>
          <p:spPr>
            <a:xfrm flipH="1">
              <a:off x="5148064" y="1988840"/>
              <a:ext cx="279648" cy="0"/>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V="1">
              <a:off x="5292080" y="1988840"/>
              <a:ext cx="0" cy="504056"/>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p:cNvCxnSpPr/>
            <p:nvPr/>
          </p:nvCxnSpPr>
          <p:spPr>
            <a:xfrm flipH="1">
              <a:off x="5292080" y="2492896"/>
              <a:ext cx="1224136" cy="0"/>
            </a:xfrm>
            <a:prstGeom prst="line">
              <a:avLst/>
            </a:prstGeom>
          </p:spPr>
          <p:style>
            <a:lnRef idx="1">
              <a:schemeClr val="dk1"/>
            </a:lnRef>
            <a:fillRef idx="0">
              <a:schemeClr val="dk1"/>
            </a:fillRef>
            <a:effectRef idx="0">
              <a:schemeClr val="dk1"/>
            </a:effectRef>
            <a:fontRef idx="minor">
              <a:schemeClr val="tx1"/>
            </a:fontRef>
          </p:style>
        </p:cxnSp>
        <p:sp>
          <p:nvSpPr>
            <p:cNvPr id="85" name="Oval 84"/>
            <p:cNvSpPr/>
            <p:nvPr/>
          </p:nvSpPr>
          <p:spPr>
            <a:xfrm>
              <a:off x="6516216" y="2204864"/>
              <a:ext cx="504056" cy="50405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latin typeface="Miriad Pro"/>
                </a:rPr>
                <a:t>A</a:t>
              </a:r>
              <a:endParaRPr lang="en-GB" dirty="0">
                <a:solidFill>
                  <a:schemeClr val="tx1"/>
                </a:solidFill>
                <a:latin typeface="Miriad Pro"/>
              </a:endParaRPr>
            </a:p>
          </p:txBody>
        </p:sp>
        <p:sp>
          <p:nvSpPr>
            <p:cNvPr id="86" name="Oval 85"/>
            <p:cNvSpPr/>
            <p:nvPr/>
          </p:nvSpPr>
          <p:spPr>
            <a:xfrm>
              <a:off x="6516216" y="692696"/>
              <a:ext cx="504056" cy="50405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latin typeface="Miriad Pro"/>
                </a:rPr>
                <a:t>A</a:t>
              </a:r>
              <a:endParaRPr lang="en-GB" dirty="0">
                <a:solidFill>
                  <a:schemeClr val="tx1"/>
                </a:solidFill>
                <a:latin typeface="Miriad Pro"/>
              </a:endParaRPr>
            </a:p>
          </p:txBody>
        </p:sp>
        <p:cxnSp>
          <p:nvCxnSpPr>
            <p:cNvPr id="88" name="Straight Connector 87"/>
            <p:cNvCxnSpPr/>
            <p:nvPr/>
          </p:nvCxnSpPr>
          <p:spPr>
            <a:xfrm flipH="1">
              <a:off x="7020272" y="2420888"/>
              <a:ext cx="1224136" cy="0"/>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V="1">
              <a:off x="8244408" y="2204864"/>
              <a:ext cx="0" cy="216024"/>
            </a:xfrm>
            <a:prstGeom prst="line">
              <a:avLst/>
            </a:prstGeom>
          </p:spPr>
          <p:style>
            <a:lnRef idx="1">
              <a:schemeClr val="dk1"/>
            </a:lnRef>
            <a:fillRef idx="0">
              <a:schemeClr val="dk1"/>
            </a:fillRef>
            <a:effectRef idx="0">
              <a:schemeClr val="dk1"/>
            </a:effectRef>
            <a:fontRef idx="minor">
              <a:schemeClr val="tx1"/>
            </a:fontRef>
          </p:style>
        </p:cxnSp>
        <p:sp>
          <p:nvSpPr>
            <p:cNvPr id="92" name="Rectangle 91"/>
            <p:cNvSpPr/>
            <p:nvPr/>
          </p:nvSpPr>
          <p:spPr>
            <a:xfrm>
              <a:off x="8100392" y="1700808"/>
              <a:ext cx="288032" cy="504056"/>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4" name="Straight Arrow Connector 93"/>
            <p:cNvCxnSpPr/>
            <p:nvPr/>
          </p:nvCxnSpPr>
          <p:spPr>
            <a:xfrm flipH="1">
              <a:off x="8172400" y="1700808"/>
              <a:ext cx="360040" cy="36004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V="1">
              <a:off x="8244408" y="1484784"/>
              <a:ext cx="0" cy="216024"/>
            </a:xfrm>
            <a:prstGeom prst="line">
              <a:avLst/>
            </a:prstGeom>
          </p:spPr>
          <p:style>
            <a:lnRef idx="1">
              <a:schemeClr val="dk1"/>
            </a:lnRef>
            <a:fillRef idx="0">
              <a:schemeClr val="dk1"/>
            </a:fillRef>
            <a:effectRef idx="0">
              <a:schemeClr val="dk1"/>
            </a:effectRef>
            <a:fontRef idx="minor">
              <a:schemeClr val="tx1"/>
            </a:fontRef>
          </p:style>
        </p:cxnSp>
        <p:sp>
          <p:nvSpPr>
            <p:cNvPr id="97" name="Oval 96"/>
            <p:cNvSpPr/>
            <p:nvPr/>
          </p:nvSpPr>
          <p:spPr>
            <a:xfrm>
              <a:off x="8028384" y="1124744"/>
              <a:ext cx="423664" cy="36842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latin typeface="Miriad Pro"/>
              </a:endParaRPr>
            </a:p>
          </p:txBody>
        </p:sp>
        <p:cxnSp>
          <p:nvCxnSpPr>
            <p:cNvPr id="99" name="Straight Connector 98"/>
            <p:cNvCxnSpPr>
              <a:stCxn id="97" idx="1"/>
              <a:endCxn id="97" idx="5"/>
            </p:cNvCxnSpPr>
            <p:nvPr/>
          </p:nvCxnSpPr>
          <p:spPr>
            <a:xfrm>
              <a:off x="8090428" y="1178698"/>
              <a:ext cx="299576" cy="260516"/>
            </a:xfrm>
            <a:prstGeom prst="line">
              <a:avLst/>
            </a:prstGeom>
          </p:spPr>
          <p:style>
            <a:lnRef idx="1">
              <a:schemeClr val="dk1"/>
            </a:lnRef>
            <a:fillRef idx="0">
              <a:schemeClr val="dk1"/>
            </a:fillRef>
            <a:effectRef idx="0">
              <a:schemeClr val="dk1"/>
            </a:effectRef>
            <a:fontRef idx="minor">
              <a:schemeClr val="tx1"/>
            </a:fontRef>
          </p:style>
        </p:cxnSp>
        <p:cxnSp>
          <p:nvCxnSpPr>
            <p:cNvPr id="100" name="Straight Connector 99"/>
            <p:cNvCxnSpPr>
              <a:stCxn id="97" idx="3"/>
              <a:endCxn id="97" idx="7"/>
            </p:cNvCxnSpPr>
            <p:nvPr/>
          </p:nvCxnSpPr>
          <p:spPr>
            <a:xfrm flipV="1">
              <a:off x="8090428" y="1178698"/>
              <a:ext cx="299576" cy="260516"/>
            </a:xfrm>
            <a:prstGeom prst="line">
              <a:avLst/>
            </a:prstGeom>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V="1">
              <a:off x="8244408" y="908720"/>
              <a:ext cx="0" cy="216024"/>
            </a:xfrm>
            <a:prstGeom prst="line">
              <a:avLst/>
            </a:prstGeom>
          </p:spPr>
          <p:style>
            <a:lnRef idx="1">
              <a:schemeClr val="dk1"/>
            </a:lnRef>
            <a:fillRef idx="0">
              <a:schemeClr val="dk1"/>
            </a:fillRef>
            <a:effectRef idx="0">
              <a:schemeClr val="dk1"/>
            </a:effectRef>
            <a:fontRef idx="minor">
              <a:schemeClr val="tx1"/>
            </a:fontRef>
          </p:style>
        </p:cxnSp>
      </p:grpSp>
      <p:sp>
        <p:nvSpPr>
          <p:cNvPr id="105" name="Rectangle 104"/>
          <p:cNvSpPr/>
          <p:nvPr/>
        </p:nvSpPr>
        <p:spPr>
          <a:xfrm>
            <a:off x="7380312" y="2852936"/>
            <a:ext cx="1440160" cy="864096"/>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latin typeface="Miriad Pro"/>
              </a:rPr>
              <a:t>LDR- Light Dependent Resistor- The resistance changes dependant on the amount of light available.</a:t>
            </a:r>
            <a:endParaRPr lang="en-GB" sz="900" dirty="0">
              <a:solidFill>
                <a:schemeClr val="tx1"/>
              </a:solidFill>
              <a:latin typeface="Miriad Pro"/>
            </a:endParaRPr>
          </a:p>
        </p:txBody>
      </p:sp>
      <p:cxnSp>
        <p:nvCxnSpPr>
          <p:cNvPr id="109" name="Straight Connector 108"/>
          <p:cNvCxnSpPr/>
          <p:nvPr/>
        </p:nvCxnSpPr>
        <p:spPr>
          <a:xfrm>
            <a:off x="6444208" y="1268760"/>
            <a:ext cx="144016" cy="720080"/>
          </a:xfrm>
          <a:prstGeom prst="line">
            <a:avLst/>
          </a:prstGeom>
        </p:spPr>
        <p:style>
          <a:lnRef idx="1">
            <a:schemeClr val="dk1"/>
          </a:lnRef>
          <a:fillRef idx="0">
            <a:schemeClr val="dk1"/>
          </a:fillRef>
          <a:effectRef idx="0">
            <a:schemeClr val="dk1"/>
          </a:effectRef>
          <a:fontRef idx="minor">
            <a:schemeClr val="tx1"/>
          </a:fontRef>
        </p:style>
      </p:cxnSp>
      <p:sp>
        <p:nvSpPr>
          <p:cNvPr id="113" name="Rectangle 112"/>
          <p:cNvSpPr/>
          <p:nvPr/>
        </p:nvSpPr>
        <p:spPr>
          <a:xfrm>
            <a:off x="4932040" y="2852936"/>
            <a:ext cx="1440160" cy="57606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latin typeface="Miriad Pro"/>
              </a:rPr>
              <a:t>The current is the same all the way round in a series circuit.</a:t>
            </a:r>
            <a:endParaRPr lang="en-GB" sz="900" dirty="0">
              <a:solidFill>
                <a:schemeClr val="tx1"/>
              </a:solidFill>
              <a:latin typeface="Miriad Pro"/>
            </a:endParaRPr>
          </a:p>
        </p:txBody>
      </p:sp>
      <p:cxnSp>
        <p:nvCxnSpPr>
          <p:cNvPr id="115" name="Straight Arrow Connector 114"/>
          <p:cNvCxnSpPr>
            <a:stCxn id="113" idx="0"/>
          </p:cNvCxnSpPr>
          <p:nvPr/>
        </p:nvCxnSpPr>
        <p:spPr>
          <a:xfrm flipV="1">
            <a:off x="5652120" y="1628800"/>
            <a:ext cx="792088" cy="122413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9" name="Straight Connector 118"/>
          <p:cNvCxnSpPr/>
          <p:nvPr/>
        </p:nvCxnSpPr>
        <p:spPr>
          <a:xfrm>
            <a:off x="5085389" y="3905960"/>
            <a:ext cx="0" cy="1368152"/>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p:cNvCxnSpPr/>
          <p:nvPr/>
        </p:nvCxnSpPr>
        <p:spPr>
          <a:xfrm>
            <a:off x="5085389" y="5274112"/>
            <a:ext cx="1152128" cy="0"/>
          </a:xfrm>
          <a:prstGeom prst="line">
            <a:avLst/>
          </a:prstGeom>
        </p:spPr>
        <p:style>
          <a:lnRef idx="1">
            <a:schemeClr val="dk1"/>
          </a:lnRef>
          <a:fillRef idx="0">
            <a:schemeClr val="dk1"/>
          </a:fillRef>
          <a:effectRef idx="0">
            <a:schemeClr val="dk1"/>
          </a:effectRef>
          <a:fontRef idx="minor">
            <a:schemeClr val="tx1"/>
          </a:fontRef>
        </p:style>
      </p:cxnSp>
      <p:sp>
        <p:nvSpPr>
          <p:cNvPr id="138" name="Freeform 137"/>
          <p:cNvSpPr/>
          <p:nvPr/>
        </p:nvSpPr>
        <p:spPr>
          <a:xfrm>
            <a:off x="5157396" y="3938058"/>
            <a:ext cx="1085837" cy="1259457"/>
          </a:xfrm>
          <a:custGeom>
            <a:avLst/>
            <a:gdLst>
              <a:gd name="connsiteX0" fmla="*/ 0 w 1388852"/>
              <a:gd name="connsiteY0" fmla="*/ 0 h 1259457"/>
              <a:gd name="connsiteX1" fmla="*/ 25879 w 1388852"/>
              <a:gd name="connsiteY1" fmla="*/ 293298 h 1259457"/>
              <a:gd name="connsiteX2" fmla="*/ 34505 w 1388852"/>
              <a:gd name="connsiteY2" fmla="*/ 345057 h 1259457"/>
              <a:gd name="connsiteX3" fmla="*/ 43132 w 1388852"/>
              <a:gd name="connsiteY3" fmla="*/ 370936 h 1259457"/>
              <a:gd name="connsiteX4" fmla="*/ 69011 w 1388852"/>
              <a:gd name="connsiteY4" fmla="*/ 457200 h 1259457"/>
              <a:gd name="connsiteX5" fmla="*/ 103517 w 1388852"/>
              <a:gd name="connsiteY5" fmla="*/ 517585 h 1259457"/>
              <a:gd name="connsiteX6" fmla="*/ 146649 w 1388852"/>
              <a:gd name="connsiteY6" fmla="*/ 621102 h 1259457"/>
              <a:gd name="connsiteX7" fmla="*/ 181154 w 1388852"/>
              <a:gd name="connsiteY7" fmla="*/ 681487 h 1259457"/>
              <a:gd name="connsiteX8" fmla="*/ 207034 w 1388852"/>
              <a:gd name="connsiteY8" fmla="*/ 698740 h 1259457"/>
              <a:gd name="connsiteX9" fmla="*/ 232913 w 1388852"/>
              <a:gd name="connsiteY9" fmla="*/ 724619 h 1259457"/>
              <a:gd name="connsiteX10" fmla="*/ 310551 w 1388852"/>
              <a:gd name="connsiteY10" fmla="*/ 785004 h 1259457"/>
              <a:gd name="connsiteX11" fmla="*/ 345056 w 1388852"/>
              <a:gd name="connsiteY11" fmla="*/ 810883 h 1259457"/>
              <a:gd name="connsiteX12" fmla="*/ 370935 w 1388852"/>
              <a:gd name="connsiteY12" fmla="*/ 836763 h 1259457"/>
              <a:gd name="connsiteX13" fmla="*/ 457200 w 1388852"/>
              <a:gd name="connsiteY13" fmla="*/ 871268 h 1259457"/>
              <a:gd name="connsiteX14" fmla="*/ 534837 w 1388852"/>
              <a:gd name="connsiteY14" fmla="*/ 905774 h 1259457"/>
              <a:gd name="connsiteX15" fmla="*/ 560717 w 1388852"/>
              <a:gd name="connsiteY15" fmla="*/ 923027 h 1259457"/>
              <a:gd name="connsiteX16" fmla="*/ 638354 w 1388852"/>
              <a:gd name="connsiteY16" fmla="*/ 957532 h 1259457"/>
              <a:gd name="connsiteX17" fmla="*/ 672860 w 1388852"/>
              <a:gd name="connsiteY17" fmla="*/ 983412 h 1259457"/>
              <a:gd name="connsiteX18" fmla="*/ 715992 w 1388852"/>
              <a:gd name="connsiteY18" fmla="*/ 1000664 h 1259457"/>
              <a:gd name="connsiteX19" fmla="*/ 828135 w 1388852"/>
              <a:gd name="connsiteY19" fmla="*/ 1026544 h 1259457"/>
              <a:gd name="connsiteX20" fmla="*/ 879894 w 1388852"/>
              <a:gd name="connsiteY20" fmla="*/ 1052423 h 1259457"/>
              <a:gd name="connsiteX21" fmla="*/ 940279 w 1388852"/>
              <a:gd name="connsiteY21" fmla="*/ 1078302 h 1259457"/>
              <a:gd name="connsiteX22" fmla="*/ 992037 w 1388852"/>
              <a:gd name="connsiteY22" fmla="*/ 1112808 h 1259457"/>
              <a:gd name="connsiteX23" fmla="*/ 1061049 w 1388852"/>
              <a:gd name="connsiteY23" fmla="*/ 1147313 h 1259457"/>
              <a:gd name="connsiteX24" fmla="*/ 1104181 w 1388852"/>
              <a:gd name="connsiteY24" fmla="*/ 1173193 h 1259457"/>
              <a:gd name="connsiteX25" fmla="*/ 1181818 w 1388852"/>
              <a:gd name="connsiteY25" fmla="*/ 1199072 h 1259457"/>
              <a:gd name="connsiteX26" fmla="*/ 1250830 w 1388852"/>
              <a:gd name="connsiteY26" fmla="*/ 1216325 h 1259457"/>
              <a:gd name="connsiteX27" fmla="*/ 1276709 w 1388852"/>
              <a:gd name="connsiteY27" fmla="*/ 1224951 h 1259457"/>
              <a:gd name="connsiteX28" fmla="*/ 1380226 w 1388852"/>
              <a:gd name="connsiteY28" fmla="*/ 1250830 h 1259457"/>
              <a:gd name="connsiteX29" fmla="*/ 1388852 w 1388852"/>
              <a:gd name="connsiteY29" fmla="*/ 1259457 h 1259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388852" h="1259457">
                <a:moveTo>
                  <a:pt x="0" y="0"/>
                </a:moveTo>
                <a:cubicBezTo>
                  <a:pt x="13389" y="180754"/>
                  <a:pt x="7643" y="174764"/>
                  <a:pt x="25879" y="293298"/>
                </a:cubicBezTo>
                <a:cubicBezTo>
                  <a:pt x="28539" y="310586"/>
                  <a:pt x="30711" y="327983"/>
                  <a:pt x="34505" y="345057"/>
                </a:cubicBezTo>
                <a:cubicBezTo>
                  <a:pt x="36478" y="353933"/>
                  <a:pt x="40634" y="362193"/>
                  <a:pt x="43132" y="370936"/>
                </a:cubicBezTo>
                <a:cubicBezTo>
                  <a:pt x="49161" y="392036"/>
                  <a:pt x="58758" y="441820"/>
                  <a:pt x="69011" y="457200"/>
                </a:cubicBezTo>
                <a:cubicBezTo>
                  <a:pt x="93397" y="493780"/>
                  <a:pt x="81627" y="473807"/>
                  <a:pt x="103517" y="517585"/>
                </a:cubicBezTo>
                <a:cubicBezTo>
                  <a:pt x="118381" y="577044"/>
                  <a:pt x="106840" y="541483"/>
                  <a:pt x="146649" y="621102"/>
                </a:cubicBezTo>
                <a:cubicBezTo>
                  <a:pt x="153417" y="634637"/>
                  <a:pt x="168959" y="669292"/>
                  <a:pt x="181154" y="681487"/>
                </a:cubicBezTo>
                <a:cubicBezTo>
                  <a:pt x="188485" y="688818"/>
                  <a:pt x="199069" y="692103"/>
                  <a:pt x="207034" y="698740"/>
                </a:cubicBezTo>
                <a:cubicBezTo>
                  <a:pt x="216406" y="706550"/>
                  <a:pt x="223541" y="716809"/>
                  <a:pt x="232913" y="724619"/>
                </a:cubicBezTo>
                <a:cubicBezTo>
                  <a:pt x="258100" y="745608"/>
                  <a:pt x="284564" y="765014"/>
                  <a:pt x="310551" y="785004"/>
                </a:cubicBezTo>
                <a:cubicBezTo>
                  <a:pt x="321947" y="793770"/>
                  <a:pt x="334890" y="800717"/>
                  <a:pt x="345056" y="810883"/>
                </a:cubicBezTo>
                <a:cubicBezTo>
                  <a:pt x="353682" y="819510"/>
                  <a:pt x="361008" y="829672"/>
                  <a:pt x="370935" y="836763"/>
                </a:cubicBezTo>
                <a:cubicBezTo>
                  <a:pt x="396679" y="855151"/>
                  <a:pt x="428638" y="859843"/>
                  <a:pt x="457200" y="871268"/>
                </a:cubicBezTo>
                <a:cubicBezTo>
                  <a:pt x="488013" y="883593"/>
                  <a:pt x="506627" y="889654"/>
                  <a:pt x="534837" y="905774"/>
                </a:cubicBezTo>
                <a:cubicBezTo>
                  <a:pt x="543839" y="910918"/>
                  <a:pt x="551444" y="918390"/>
                  <a:pt x="560717" y="923027"/>
                </a:cubicBezTo>
                <a:cubicBezTo>
                  <a:pt x="601607" y="943472"/>
                  <a:pt x="601775" y="934670"/>
                  <a:pt x="638354" y="957532"/>
                </a:cubicBezTo>
                <a:cubicBezTo>
                  <a:pt x="650546" y="965152"/>
                  <a:pt x="660292" y="976430"/>
                  <a:pt x="672860" y="983412"/>
                </a:cubicBezTo>
                <a:cubicBezTo>
                  <a:pt x="686396" y="990932"/>
                  <a:pt x="701439" y="995372"/>
                  <a:pt x="715992" y="1000664"/>
                </a:cubicBezTo>
                <a:cubicBezTo>
                  <a:pt x="777290" y="1022954"/>
                  <a:pt x="760648" y="1016902"/>
                  <a:pt x="828135" y="1026544"/>
                </a:cubicBezTo>
                <a:cubicBezTo>
                  <a:pt x="893182" y="1048225"/>
                  <a:pt x="813007" y="1018979"/>
                  <a:pt x="879894" y="1052423"/>
                </a:cubicBezTo>
                <a:cubicBezTo>
                  <a:pt x="951288" y="1088120"/>
                  <a:pt x="850524" y="1024448"/>
                  <a:pt x="940279" y="1078302"/>
                </a:cubicBezTo>
                <a:cubicBezTo>
                  <a:pt x="958059" y="1088970"/>
                  <a:pt x="973491" y="1103535"/>
                  <a:pt x="992037" y="1112808"/>
                </a:cubicBezTo>
                <a:cubicBezTo>
                  <a:pt x="1015041" y="1124310"/>
                  <a:pt x="1038995" y="1134080"/>
                  <a:pt x="1061049" y="1147313"/>
                </a:cubicBezTo>
                <a:cubicBezTo>
                  <a:pt x="1075426" y="1155940"/>
                  <a:pt x="1088770" y="1166588"/>
                  <a:pt x="1104181" y="1173193"/>
                </a:cubicBezTo>
                <a:cubicBezTo>
                  <a:pt x="1129254" y="1183939"/>
                  <a:pt x="1155939" y="1190446"/>
                  <a:pt x="1181818" y="1199072"/>
                </a:cubicBezTo>
                <a:cubicBezTo>
                  <a:pt x="1240965" y="1218787"/>
                  <a:pt x="1167570" y="1195510"/>
                  <a:pt x="1250830" y="1216325"/>
                </a:cubicBezTo>
                <a:cubicBezTo>
                  <a:pt x="1259651" y="1218530"/>
                  <a:pt x="1267833" y="1222978"/>
                  <a:pt x="1276709" y="1224951"/>
                </a:cubicBezTo>
                <a:cubicBezTo>
                  <a:pt x="1295032" y="1229023"/>
                  <a:pt x="1365290" y="1235892"/>
                  <a:pt x="1380226" y="1250830"/>
                </a:cubicBezTo>
                <a:lnTo>
                  <a:pt x="1388852" y="1259457"/>
                </a:lnTo>
              </a:path>
            </a:pathLst>
          </a:custGeom>
          <a:ln w="12700">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sp>
        <p:nvSpPr>
          <p:cNvPr id="139" name="Rectangle 138"/>
          <p:cNvSpPr/>
          <p:nvPr/>
        </p:nvSpPr>
        <p:spPr>
          <a:xfrm>
            <a:off x="6444208" y="3933056"/>
            <a:ext cx="2376264" cy="144016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latin typeface="Miriad Pro"/>
              </a:rPr>
              <a:t>The more light (the higher the intensity) the less resistance there is. </a:t>
            </a:r>
          </a:p>
          <a:p>
            <a:pPr algn="ctr"/>
            <a:r>
              <a:rPr lang="en-GB" sz="1100" dirty="0" smtClean="0">
                <a:solidFill>
                  <a:schemeClr val="tx1"/>
                </a:solidFill>
                <a:latin typeface="Miriad Pro"/>
              </a:rPr>
              <a:t>E.g. A security light- would want it to come on when it was dark only + when someone moves. </a:t>
            </a:r>
          </a:p>
          <a:p>
            <a:pPr algn="ctr"/>
            <a:r>
              <a:rPr lang="en-GB" sz="1100" dirty="0" smtClean="0">
                <a:solidFill>
                  <a:schemeClr val="tx1"/>
                </a:solidFill>
                <a:latin typeface="Miriad Pro"/>
              </a:rPr>
              <a:t>E.g. Street lamp- Comes on when it’s dark.</a:t>
            </a:r>
            <a:endParaRPr lang="en-GB" sz="1100" dirty="0">
              <a:solidFill>
                <a:schemeClr val="tx1"/>
              </a:solidFill>
              <a:latin typeface="Miriad Pro"/>
            </a:endParaRPr>
          </a:p>
        </p:txBody>
      </p:sp>
      <p:cxnSp>
        <p:nvCxnSpPr>
          <p:cNvPr id="140" name="Straight Arrow Connector 139"/>
          <p:cNvCxnSpPr/>
          <p:nvPr/>
        </p:nvCxnSpPr>
        <p:spPr>
          <a:xfrm flipH="1">
            <a:off x="6165509" y="4554032"/>
            <a:ext cx="288032"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4" name="Rectangle 143"/>
          <p:cNvSpPr/>
          <p:nvPr/>
        </p:nvSpPr>
        <p:spPr>
          <a:xfrm>
            <a:off x="5085389" y="5274112"/>
            <a:ext cx="1122423" cy="276999"/>
          </a:xfrm>
          <a:prstGeom prst="rect">
            <a:avLst/>
          </a:prstGeom>
        </p:spPr>
        <p:txBody>
          <a:bodyPr wrap="none">
            <a:spAutoFit/>
          </a:bodyPr>
          <a:lstStyle/>
          <a:p>
            <a:pPr algn="ctr"/>
            <a:r>
              <a:rPr lang="en-GB" sz="1200" dirty="0" smtClean="0">
                <a:latin typeface="Miriad Pro"/>
              </a:rPr>
              <a:t>Light intensity</a:t>
            </a:r>
          </a:p>
        </p:txBody>
      </p:sp>
      <p:sp>
        <p:nvSpPr>
          <p:cNvPr id="146" name="Rectangle 145"/>
          <p:cNvSpPr/>
          <p:nvPr/>
        </p:nvSpPr>
        <p:spPr>
          <a:xfrm rot="16200000">
            <a:off x="4383072" y="4482024"/>
            <a:ext cx="942887" cy="276999"/>
          </a:xfrm>
          <a:prstGeom prst="rect">
            <a:avLst/>
          </a:prstGeom>
        </p:spPr>
        <p:txBody>
          <a:bodyPr wrap="none">
            <a:spAutoFit/>
          </a:bodyPr>
          <a:lstStyle/>
          <a:p>
            <a:pPr algn="ctr"/>
            <a:r>
              <a:rPr lang="en-GB" sz="1200" dirty="0" smtClean="0">
                <a:latin typeface="Miriad Pro"/>
              </a:rPr>
              <a:t>Resistance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716016" y="260648"/>
            <a:ext cx="4176464" cy="5170646"/>
          </a:xfrm>
          <a:prstGeom prst="rect">
            <a:avLst/>
          </a:prstGeom>
          <a:noFill/>
        </p:spPr>
        <p:txBody>
          <a:bodyPr wrap="square" rtlCol="0">
            <a:spAutoFit/>
          </a:bodyPr>
          <a:lstStyle/>
          <a:p>
            <a:pPr algn="ctr"/>
            <a:r>
              <a:rPr lang="en-GB" sz="1600" u="sng" dirty="0" smtClean="0">
                <a:latin typeface="Miriad Pro"/>
              </a:rPr>
              <a:t>Electro- Magnetic Induction (Generating Electricity)</a:t>
            </a:r>
          </a:p>
          <a:p>
            <a:pPr>
              <a:buFont typeface="Arial" pitchFamily="34" charset="0"/>
              <a:buChar char="•"/>
            </a:pPr>
            <a:r>
              <a:rPr lang="en-GB" sz="1400" dirty="0" smtClean="0">
                <a:latin typeface="Miriad Pro"/>
              </a:rPr>
              <a:t> In order to make electricity, you need a coil of wire, a magnet and  movement.</a:t>
            </a:r>
          </a:p>
          <a:p>
            <a:pPr>
              <a:buFont typeface="Arial" pitchFamily="34" charset="0"/>
              <a:buChar char="•"/>
            </a:pPr>
            <a:r>
              <a:rPr lang="en-GB" sz="1400" dirty="0" smtClean="0">
                <a:latin typeface="Miriad Pro"/>
              </a:rPr>
              <a:t> (D.C.) Direct Current (battery)- Electrons/ current flows in one direction only.</a:t>
            </a:r>
          </a:p>
          <a:p>
            <a:pPr>
              <a:buFont typeface="Arial" pitchFamily="34" charset="0"/>
              <a:buChar char="•"/>
            </a:pPr>
            <a:r>
              <a:rPr lang="en-GB" sz="1400" dirty="0" smtClean="0">
                <a:latin typeface="Miriad Pro"/>
              </a:rPr>
              <a:t> (A.C.) Alternating Current- Caused by moving a wire in a magnetic field. </a:t>
            </a:r>
          </a:p>
          <a:p>
            <a:r>
              <a:rPr lang="en-GB" sz="1600" u="sng" dirty="0" smtClean="0">
                <a:latin typeface="Miriad Pro"/>
              </a:rPr>
              <a:t>Method One</a:t>
            </a:r>
          </a:p>
          <a:p>
            <a:pPr>
              <a:buFont typeface="Arial" pitchFamily="34" charset="0"/>
              <a:buChar char="•"/>
            </a:pPr>
            <a:r>
              <a:rPr lang="en-GB" sz="1400" dirty="0" smtClean="0">
                <a:latin typeface="Miriad Pro"/>
              </a:rPr>
              <a:t> If you move a wire through a magnetic field, the sensitive ammeter shows the reading while the wire is moving. This is called ‘Induced current’. </a:t>
            </a:r>
          </a:p>
          <a:p>
            <a:pPr>
              <a:buFont typeface="Arial" pitchFamily="34" charset="0"/>
              <a:buChar char="•"/>
            </a:pPr>
            <a:r>
              <a:rPr lang="en-GB" sz="1400" dirty="0" smtClean="0">
                <a:latin typeface="Miriad Pro"/>
              </a:rPr>
              <a:t> When we move the wire back up again, the induced current will run in the opposite direction.</a:t>
            </a:r>
          </a:p>
          <a:p>
            <a:r>
              <a:rPr lang="en-GB" sz="1600" u="sng" dirty="0" smtClean="0">
                <a:latin typeface="Miriad Pro"/>
              </a:rPr>
              <a:t>Method Two</a:t>
            </a:r>
          </a:p>
          <a:p>
            <a:pPr>
              <a:buFont typeface="Arial" pitchFamily="34" charset="0"/>
              <a:buChar char="•"/>
            </a:pPr>
            <a:r>
              <a:rPr lang="en-GB" sz="1400" dirty="0" smtClean="0">
                <a:latin typeface="Miriad Pro"/>
              </a:rPr>
              <a:t> Another way to generate an induced current is to move a magnet into a coil of wire. There is a reading on the ammeter while the magnet is moving into the coil. </a:t>
            </a:r>
          </a:p>
          <a:p>
            <a:pPr>
              <a:buFont typeface="Arial" pitchFamily="34" charset="0"/>
              <a:buChar char="•"/>
            </a:pPr>
            <a:r>
              <a:rPr lang="en-GB" sz="1400" dirty="0" smtClean="0">
                <a:latin typeface="Miriad Pro"/>
              </a:rPr>
              <a:t> The electricity is generated when the coil of wire cuts through the magnetic field. Cutting= when the electricity is made.</a:t>
            </a:r>
          </a:p>
          <a:p>
            <a:endParaRPr lang="en-GB" sz="1400" dirty="0" smtClean="0">
              <a:latin typeface="Miriad Pro"/>
            </a:endParaRPr>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3354765"/>
          </a:xfrm>
          <a:prstGeom prst="rect">
            <a:avLst/>
          </a:prstGeom>
          <a:noFill/>
        </p:spPr>
        <p:txBody>
          <a:bodyPr wrap="square" rtlCol="0">
            <a:spAutoFit/>
          </a:bodyPr>
          <a:lstStyle/>
          <a:p>
            <a:r>
              <a:rPr lang="en-GB" sz="1600" u="sng" dirty="0" err="1" smtClean="0">
                <a:latin typeface="Miriad Pro"/>
              </a:rPr>
              <a:t>Thermister</a:t>
            </a:r>
            <a:endParaRPr lang="en-GB" sz="1600" u="sng" dirty="0" smtClean="0">
              <a:latin typeface="Miriad Pro"/>
            </a:endParaRPr>
          </a:p>
          <a:p>
            <a:pPr>
              <a:buFont typeface="Arial" pitchFamily="34" charset="0"/>
              <a:buChar char="•"/>
            </a:pPr>
            <a:r>
              <a:rPr lang="en-GB" sz="1400" dirty="0" smtClean="0">
                <a:latin typeface="Miriad Pro"/>
              </a:rPr>
              <a:t> Responds to heat- e.g. oven (so it stops at the right temperature) and a kettle (switches off when it reaches a certain temperature).</a:t>
            </a: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r>
              <a:rPr lang="en-GB" sz="1400" dirty="0" smtClean="0">
                <a:latin typeface="Miriad Pro"/>
              </a:rPr>
              <a:t> Resistors- All resistors control the current by either speeding it up or slowing it down.</a:t>
            </a:r>
          </a:p>
        </p:txBody>
      </p:sp>
      <p:cxnSp>
        <p:nvCxnSpPr>
          <p:cNvPr id="43" name="Straight Connector 42"/>
          <p:cNvCxnSpPr/>
          <p:nvPr/>
        </p:nvCxnSpPr>
        <p:spPr>
          <a:xfrm>
            <a:off x="251520" y="3717032"/>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64909" y="1241664"/>
            <a:ext cx="0" cy="1368152"/>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a:off x="764909" y="2609816"/>
            <a:ext cx="1152128" cy="0"/>
          </a:xfrm>
          <a:prstGeom prst="line">
            <a:avLst/>
          </a:prstGeom>
        </p:spPr>
        <p:style>
          <a:lnRef idx="1">
            <a:schemeClr val="dk1"/>
          </a:lnRef>
          <a:fillRef idx="0">
            <a:schemeClr val="dk1"/>
          </a:fillRef>
          <a:effectRef idx="0">
            <a:schemeClr val="dk1"/>
          </a:effectRef>
          <a:fontRef idx="minor">
            <a:schemeClr val="tx1"/>
          </a:fontRef>
        </p:style>
      </p:cxnSp>
      <p:sp>
        <p:nvSpPr>
          <p:cNvPr id="48" name="Freeform 47"/>
          <p:cNvSpPr/>
          <p:nvPr/>
        </p:nvSpPr>
        <p:spPr>
          <a:xfrm>
            <a:off x="836916" y="1273762"/>
            <a:ext cx="1085837" cy="1259457"/>
          </a:xfrm>
          <a:custGeom>
            <a:avLst/>
            <a:gdLst>
              <a:gd name="connsiteX0" fmla="*/ 0 w 1388852"/>
              <a:gd name="connsiteY0" fmla="*/ 0 h 1259457"/>
              <a:gd name="connsiteX1" fmla="*/ 25879 w 1388852"/>
              <a:gd name="connsiteY1" fmla="*/ 293298 h 1259457"/>
              <a:gd name="connsiteX2" fmla="*/ 34505 w 1388852"/>
              <a:gd name="connsiteY2" fmla="*/ 345057 h 1259457"/>
              <a:gd name="connsiteX3" fmla="*/ 43132 w 1388852"/>
              <a:gd name="connsiteY3" fmla="*/ 370936 h 1259457"/>
              <a:gd name="connsiteX4" fmla="*/ 69011 w 1388852"/>
              <a:gd name="connsiteY4" fmla="*/ 457200 h 1259457"/>
              <a:gd name="connsiteX5" fmla="*/ 103517 w 1388852"/>
              <a:gd name="connsiteY5" fmla="*/ 517585 h 1259457"/>
              <a:gd name="connsiteX6" fmla="*/ 146649 w 1388852"/>
              <a:gd name="connsiteY6" fmla="*/ 621102 h 1259457"/>
              <a:gd name="connsiteX7" fmla="*/ 181154 w 1388852"/>
              <a:gd name="connsiteY7" fmla="*/ 681487 h 1259457"/>
              <a:gd name="connsiteX8" fmla="*/ 207034 w 1388852"/>
              <a:gd name="connsiteY8" fmla="*/ 698740 h 1259457"/>
              <a:gd name="connsiteX9" fmla="*/ 232913 w 1388852"/>
              <a:gd name="connsiteY9" fmla="*/ 724619 h 1259457"/>
              <a:gd name="connsiteX10" fmla="*/ 310551 w 1388852"/>
              <a:gd name="connsiteY10" fmla="*/ 785004 h 1259457"/>
              <a:gd name="connsiteX11" fmla="*/ 345056 w 1388852"/>
              <a:gd name="connsiteY11" fmla="*/ 810883 h 1259457"/>
              <a:gd name="connsiteX12" fmla="*/ 370935 w 1388852"/>
              <a:gd name="connsiteY12" fmla="*/ 836763 h 1259457"/>
              <a:gd name="connsiteX13" fmla="*/ 457200 w 1388852"/>
              <a:gd name="connsiteY13" fmla="*/ 871268 h 1259457"/>
              <a:gd name="connsiteX14" fmla="*/ 534837 w 1388852"/>
              <a:gd name="connsiteY14" fmla="*/ 905774 h 1259457"/>
              <a:gd name="connsiteX15" fmla="*/ 560717 w 1388852"/>
              <a:gd name="connsiteY15" fmla="*/ 923027 h 1259457"/>
              <a:gd name="connsiteX16" fmla="*/ 638354 w 1388852"/>
              <a:gd name="connsiteY16" fmla="*/ 957532 h 1259457"/>
              <a:gd name="connsiteX17" fmla="*/ 672860 w 1388852"/>
              <a:gd name="connsiteY17" fmla="*/ 983412 h 1259457"/>
              <a:gd name="connsiteX18" fmla="*/ 715992 w 1388852"/>
              <a:gd name="connsiteY18" fmla="*/ 1000664 h 1259457"/>
              <a:gd name="connsiteX19" fmla="*/ 828135 w 1388852"/>
              <a:gd name="connsiteY19" fmla="*/ 1026544 h 1259457"/>
              <a:gd name="connsiteX20" fmla="*/ 879894 w 1388852"/>
              <a:gd name="connsiteY20" fmla="*/ 1052423 h 1259457"/>
              <a:gd name="connsiteX21" fmla="*/ 940279 w 1388852"/>
              <a:gd name="connsiteY21" fmla="*/ 1078302 h 1259457"/>
              <a:gd name="connsiteX22" fmla="*/ 992037 w 1388852"/>
              <a:gd name="connsiteY22" fmla="*/ 1112808 h 1259457"/>
              <a:gd name="connsiteX23" fmla="*/ 1061049 w 1388852"/>
              <a:gd name="connsiteY23" fmla="*/ 1147313 h 1259457"/>
              <a:gd name="connsiteX24" fmla="*/ 1104181 w 1388852"/>
              <a:gd name="connsiteY24" fmla="*/ 1173193 h 1259457"/>
              <a:gd name="connsiteX25" fmla="*/ 1181818 w 1388852"/>
              <a:gd name="connsiteY25" fmla="*/ 1199072 h 1259457"/>
              <a:gd name="connsiteX26" fmla="*/ 1250830 w 1388852"/>
              <a:gd name="connsiteY26" fmla="*/ 1216325 h 1259457"/>
              <a:gd name="connsiteX27" fmla="*/ 1276709 w 1388852"/>
              <a:gd name="connsiteY27" fmla="*/ 1224951 h 1259457"/>
              <a:gd name="connsiteX28" fmla="*/ 1380226 w 1388852"/>
              <a:gd name="connsiteY28" fmla="*/ 1250830 h 1259457"/>
              <a:gd name="connsiteX29" fmla="*/ 1388852 w 1388852"/>
              <a:gd name="connsiteY29" fmla="*/ 1259457 h 1259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388852" h="1259457">
                <a:moveTo>
                  <a:pt x="0" y="0"/>
                </a:moveTo>
                <a:cubicBezTo>
                  <a:pt x="13389" y="180754"/>
                  <a:pt x="7643" y="174764"/>
                  <a:pt x="25879" y="293298"/>
                </a:cubicBezTo>
                <a:cubicBezTo>
                  <a:pt x="28539" y="310586"/>
                  <a:pt x="30711" y="327983"/>
                  <a:pt x="34505" y="345057"/>
                </a:cubicBezTo>
                <a:cubicBezTo>
                  <a:pt x="36478" y="353933"/>
                  <a:pt x="40634" y="362193"/>
                  <a:pt x="43132" y="370936"/>
                </a:cubicBezTo>
                <a:cubicBezTo>
                  <a:pt x="49161" y="392036"/>
                  <a:pt x="58758" y="441820"/>
                  <a:pt x="69011" y="457200"/>
                </a:cubicBezTo>
                <a:cubicBezTo>
                  <a:pt x="93397" y="493780"/>
                  <a:pt x="81627" y="473807"/>
                  <a:pt x="103517" y="517585"/>
                </a:cubicBezTo>
                <a:cubicBezTo>
                  <a:pt x="118381" y="577044"/>
                  <a:pt x="106840" y="541483"/>
                  <a:pt x="146649" y="621102"/>
                </a:cubicBezTo>
                <a:cubicBezTo>
                  <a:pt x="153417" y="634637"/>
                  <a:pt x="168959" y="669292"/>
                  <a:pt x="181154" y="681487"/>
                </a:cubicBezTo>
                <a:cubicBezTo>
                  <a:pt x="188485" y="688818"/>
                  <a:pt x="199069" y="692103"/>
                  <a:pt x="207034" y="698740"/>
                </a:cubicBezTo>
                <a:cubicBezTo>
                  <a:pt x="216406" y="706550"/>
                  <a:pt x="223541" y="716809"/>
                  <a:pt x="232913" y="724619"/>
                </a:cubicBezTo>
                <a:cubicBezTo>
                  <a:pt x="258100" y="745608"/>
                  <a:pt x="284564" y="765014"/>
                  <a:pt x="310551" y="785004"/>
                </a:cubicBezTo>
                <a:cubicBezTo>
                  <a:pt x="321947" y="793770"/>
                  <a:pt x="334890" y="800717"/>
                  <a:pt x="345056" y="810883"/>
                </a:cubicBezTo>
                <a:cubicBezTo>
                  <a:pt x="353682" y="819510"/>
                  <a:pt x="361008" y="829672"/>
                  <a:pt x="370935" y="836763"/>
                </a:cubicBezTo>
                <a:cubicBezTo>
                  <a:pt x="396679" y="855151"/>
                  <a:pt x="428638" y="859843"/>
                  <a:pt x="457200" y="871268"/>
                </a:cubicBezTo>
                <a:cubicBezTo>
                  <a:pt x="488013" y="883593"/>
                  <a:pt x="506627" y="889654"/>
                  <a:pt x="534837" y="905774"/>
                </a:cubicBezTo>
                <a:cubicBezTo>
                  <a:pt x="543839" y="910918"/>
                  <a:pt x="551444" y="918390"/>
                  <a:pt x="560717" y="923027"/>
                </a:cubicBezTo>
                <a:cubicBezTo>
                  <a:pt x="601607" y="943472"/>
                  <a:pt x="601775" y="934670"/>
                  <a:pt x="638354" y="957532"/>
                </a:cubicBezTo>
                <a:cubicBezTo>
                  <a:pt x="650546" y="965152"/>
                  <a:pt x="660292" y="976430"/>
                  <a:pt x="672860" y="983412"/>
                </a:cubicBezTo>
                <a:cubicBezTo>
                  <a:pt x="686396" y="990932"/>
                  <a:pt x="701439" y="995372"/>
                  <a:pt x="715992" y="1000664"/>
                </a:cubicBezTo>
                <a:cubicBezTo>
                  <a:pt x="777290" y="1022954"/>
                  <a:pt x="760648" y="1016902"/>
                  <a:pt x="828135" y="1026544"/>
                </a:cubicBezTo>
                <a:cubicBezTo>
                  <a:pt x="893182" y="1048225"/>
                  <a:pt x="813007" y="1018979"/>
                  <a:pt x="879894" y="1052423"/>
                </a:cubicBezTo>
                <a:cubicBezTo>
                  <a:pt x="951288" y="1088120"/>
                  <a:pt x="850524" y="1024448"/>
                  <a:pt x="940279" y="1078302"/>
                </a:cubicBezTo>
                <a:cubicBezTo>
                  <a:pt x="958059" y="1088970"/>
                  <a:pt x="973491" y="1103535"/>
                  <a:pt x="992037" y="1112808"/>
                </a:cubicBezTo>
                <a:cubicBezTo>
                  <a:pt x="1015041" y="1124310"/>
                  <a:pt x="1038995" y="1134080"/>
                  <a:pt x="1061049" y="1147313"/>
                </a:cubicBezTo>
                <a:cubicBezTo>
                  <a:pt x="1075426" y="1155940"/>
                  <a:pt x="1088770" y="1166588"/>
                  <a:pt x="1104181" y="1173193"/>
                </a:cubicBezTo>
                <a:cubicBezTo>
                  <a:pt x="1129254" y="1183939"/>
                  <a:pt x="1155939" y="1190446"/>
                  <a:pt x="1181818" y="1199072"/>
                </a:cubicBezTo>
                <a:cubicBezTo>
                  <a:pt x="1240965" y="1218787"/>
                  <a:pt x="1167570" y="1195510"/>
                  <a:pt x="1250830" y="1216325"/>
                </a:cubicBezTo>
                <a:cubicBezTo>
                  <a:pt x="1259651" y="1218530"/>
                  <a:pt x="1267833" y="1222978"/>
                  <a:pt x="1276709" y="1224951"/>
                </a:cubicBezTo>
                <a:cubicBezTo>
                  <a:pt x="1295032" y="1229023"/>
                  <a:pt x="1365290" y="1235892"/>
                  <a:pt x="1380226" y="1250830"/>
                </a:cubicBezTo>
                <a:lnTo>
                  <a:pt x="1388852" y="1259457"/>
                </a:lnTo>
              </a:path>
            </a:pathLst>
          </a:custGeom>
          <a:ln w="12700">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cxnSp>
        <p:nvCxnSpPr>
          <p:cNvPr id="50" name="Straight Arrow Connector 49"/>
          <p:cNvCxnSpPr/>
          <p:nvPr/>
        </p:nvCxnSpPr>
        <p:spPr>
          <a:xfrm flipH="1">
            <a:off x="1845029" y="1889736"/>
            <a:ext cx="288032"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1" name="Rectangle 50"/>
          <p:cNvSpPr/>
          <p:nvPr/>
        </p:nvSpPr>
        <p:spPr>
          <a:xfrm>
            <a:off x="803092" y="2609816"/>
            <a:ext cx="1046056" cy="276999"/>
          </a:xfrm>
          <a:prstGeom prst="rect">
            <a:avLst/>
          </a:prstGeom>
        </p:spPr>
        <p:txBody>
          <a:bodyPr wrap="none">
            <a:spAutoFit/>
          </a:bodyPr>
          <a:lstStyle/>
          <a:p>
            <a:pPr algn="ctr"/>
            <a:r>
              <a:rPr lang="en-GB" sz="1200" dirty="0" smtClean="0">
                <a:latin typeface="Miriad Pro"/>
              </a:rPr>
              <a:t>Temperature</a:t>
            </a:r>
          </a:p>
        </p:txBody>
      </p:sp>
      <p:sp>
        <p:nvSpPr>
          <p:cNvPr id="52" name="Rectangle 51"/>
          <p:cNvSpPr/>
          <p:nvPr/>
        </p:nvSpPr>
        <p:spPr>
          <a:xfrm rot="16200000">
            <a:off x="62592" y="1817728"/>
            <a:ext cx="942887" cy="276999"/>
          </a:xfrm>
          <a:prstGeom prst="rect">
            <a:avLst/>
          </a:prstGeom>
        </p:spPr>
        <p:txBody>
          <a:bodyPr wrap="none">
            <a:spAutoFit/>
          </a:bodyPr>
          <a:lstStyle/>
          <a:p>
            <a:pPr algn="ctr"/>
            <a:r>
              <a:rPr lang="en-GB" sz="1200" dirty="0" smtClean="0">
                <a:latin typeface="Miriad Pro"/>
              </a:rPr>
              <a:t>Resistance</a:t>
            </a:r>
          </a:p>
        </p:txBody>
      </p:sp>
      <p:sp>
        <p:nvSpPr>
          <p:cNvPr id="53" name="Rectangle 52"/>
          <p:cNvSpPr/>
          <p:nvPr/>
        </p:nvSpPr>
        <p:spPr>
          <a:xfrm>
            <a:off x="2123728" y="1700808"/>
            <a:ext cx="1440160" cy="461665"/>
          </a:xfrm>
          <a:prstGeom prst="rect">
            <a:avLst/>
          </a:prstGeom>
        </p:spPr>
        <p:txBody>
          <a:bodyPr wrap="square">
            <a:spAutoFit/>
          </a:bodyPr>
          <a:lstStyle/>
          <a:p>
            <a:pPr algn="ctr"/>
            <a:r>
              <a:rPr lang="en-GB" sz="1200" dirty="0" smtClean="0">
                <a:latin typeface="Miriad Pro"/>
              </a:rPr>
              <a:t>More heat = Less resistance</a:t>
            </a:r>
          </a:p>
        </p:txBody>
      </p:sp>
      <p:cxnSp>
        <p:nvCxnSpPr>
          <p:cNvPr id="54" name="Straight Connector 53"/>
          <p:cNvCxnSpPr/>
          <p:nvPr/>
        </p:nvCxnSpPr>
        <p:spPr>
          <a:xfrm>
            <a:off x="4644008" y="5301208"/>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716016" y="260648"/>
            <a:ext cx="4176464" cy="5940088"/>
          </a:xfrm>
          <a:prstGeom prst="rect">
            <a:avLst/>
          </a:prstGeom>
          <a:noFill/>
        </p:spPr>
        <p:txBody>
          <a:bodyPr wrap="square" rtlCol="0">
            <a:spAutoFit/>
          </a:bodyPr>
          <a:lstStyle/>
          <a:p>
            <a:pPr>
              <a:buFont typeface="Arial" pitchFamily="34" charset="0"/>
              <a:buChar char="•"/>
            </a:pPr>
            <a:r>
              <a:rPr lang="en-GB" sz="1400" dirty="0" smtClean="0">
                <a:latin typeface="Miriad Pro"/>
              </a:rPr>
              <a:t> The National Grid (lots and lots and lots of wires) get the electricity to our homes. </a:t>
            </a:r>
          </a:p>
          <a:p>
            <a:pPr>
              <a:buFont typeface="Arial" pitchFamily="34" charset="0"/>
              <a:buChar char="•"/>
            </a:pPr>
            <a:endParaRPr lang="en-GB" sz="1400" dirty="0" smtClean="0">
              <a:latin typeface="Miriad Pro"/>
            </a:endParaRPr>
          </a:p>
          <a:p>
            <a:pPr algn="ctr"/>
            <a:r>
              <a:rPr lang="en-GB" sz="1600" u="sng" dirty="0" smtClean="0">
                <a:latin typeface="Miriad Pro"/>
              </a:rPr>
              <a:t>Electro-Magnetic Induction</a:t>
            </a:r>
          </a:p>
          <a:p>
            <a:pPr>
              <a:buFont typeface="Arial" pitchFamily="34" charset="0"/>
              <a:buChar char="•"/>
            </a:pPr>
            <a:r>
              <a:rPr lang="en-GB" sz="1400" dirty="0" smtClean="0">
                <a:latin typeface="Miriad Pro"/>
              </a:rPr>
              <a:t> Electro (electricity)</a:t>
            </a:r>
          </a:p>
          <a:p>
            <a:pPr>
              <a:buFont typeface="Arial" pitchFamily="34" charset="0"/>
              <a:buChar char="•"/>
            </a:pPr>
            <a:r>
              <a:rPr lang="en-GB" sz="1400" dirty="0" smtClean="0">
                <a:latin typeface="Miriad Pro"/>
              </a:rPr>
              <a:t> Magnetic (Magnetic field)</a:t>
            </a:r>
          </a:p>
          <a:p>
            <a:pPr>
              <a:buFont typeface="Arial" pitchFamily="34" charset="0"/>
              <a:buChar char="•"/>
            </a:pPr>
            <a:r>
              <a:rPr lang="en-GB" sz="1400" dirty="0" smtClean="0">
                <a:latin typeface="Miriad Pro"/>
              </a:rPr>
              <a:t> Induction (started)</a:t>
            </a:r>
          </a:p>
          <a:p>
            <a:endParaRPr lang="en-GB" sz="1400" dirty="0" smtClean="0">
              <a:latin typeface="Miriad Pro"/>
            </a:endParaRPr>
          </a:p>
          <a:p>
            <a:pPr>
              <a:buFont typeface="Arial" pitchFamily="34" charset="0"/>
              <a:buChar char="•"/>
            </a:pPr>
            <a:r>
              <a:rPr lang="en-GB" sz="1400" dirty="0" smtClean="0">
                <a:latin typeface="Miriad Pro"/>
              </a:rPr>
              <a:t> Direct- from a battery</a:t>
            </a:r>
          </a:p>
          <a:p>
            <a:pPr>
              <a:buFont typeface="Arial" pitchFamily="34" charset="0"/>
              <a:buChar char="•"/>
            </a:pPr>
            <a:r>
              <a:rPr lang="en-GB" sz="1400" dirty="0" smtClean="0">
                <a:latin typeface="Miriad Pro"/>
              </a:rPr>
              <a:t> Alternating- In a generator (magnet n a coil of wire etc.)</a:t>
            </a: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r>
              <a:rPr lang="en-GB" sz="1400" dirty="0" smtClean="0">
                <a:latin typeface="Miriad Pro"/>
              </a:rPr>
              <a:t> This graph shows us when the electricity is being produced. When we dip a magnet into/ out of a magnetic field.</a:t>
            </a:r>
          </a:p>
          <a:p>
            <a:pPr>
              <a:buFont typeface="Arial" pitchFamily="34" charset="0"/>
              <a:buChar char="•"/>
            </a:pPr>
            <a:r>
              <a:rPr lang="en-GB" sz="1400" dirty="0" smtClean="0">
                <a:latin typeface="Miriad Pro"/>
              </a:rPr>
              <a:t> No electricity is generated when the magnet does not move (for the tiny amount of time it isn’t moving between going up or down). Movement is required for the electricity to be made.</a:t>
            </a:r>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6370975"/>
          </a:xfrm>
          <a:prstGeom prst="rect">
            <a:avLst/>
          </a:prstGeom>
          <a:noFill/>
        </p:spPr>
        <p:txBody>
          <a:bodyPr wrap="square" rtlCol="0">
            <a:spAutoFit/>
          </a:bodyPr>
          <a:lstStyle/>
          <a:p>
            <a:pPr algn="ctr"/>
            <a:r>
              <a:rPr lang="en-GB" sz="1600" u="sng" dirty="0" smtClean="0">
                <a:latin typeface="Miriad Pro"/>
              </a:rPr>
              <a:t>Power Stations</a:t>
            </a: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endParaRPr lang="en-GB" sz="1400" dirty="0" smtClean="0">
              <a:latin typeface="Miriad Pro"/>
            </a:endParaRPr>
          </a:p>
          <a:p>
            <a:pPr>
              <a:buFont typeface="Arial" pitchFamily="34" charset="0"/>
              <a:buChar char="•"/>
            </a:pPr>
            <a:r>
              <a:rPr lang="en-GB" sz="1400" dirty="0" smtClean="0">
                <a:latin typeface="Miriad Pro"/>
              </a:rPr>
              <a:t> Chemical energy (resources like coil, oil and natural gas) are burned to produce heat (energy). </a:t>
            </a:r>
          </a:p>
          <a:p>
            <a:pPr>
              <a:buFont typeface="Arial" pitchFamily="34" charset="0"/>
              <a:buChar char="•"/>
            </a:pPr>
            <a:r>
              <a:rPr lang="en-GB" sz="1400" dirty="0" smtClean="0">
                <a:latin typeface="Miriad Pro"/>
              </a:rPr>
              <a:t>The heat energy (made by burning fossil fuels) makes the water turn into steam- steam rises.</a:t>
            </a:r>
          </a:p>
          <a:p>
            <a:pPr>
              <a:buFont typeface="Arial" pitchFamily="34" charset="0"/>
              <a:buChar char="•"/>
            </a:pPr>
            <a:r>
              <a:rPr lang="en-GB" sz="1400" dirty="0" smtClean="0">
                <a:latin typeface="Miriad Pro"/>
              </a:rPr>
              <a:t> The steam travels through the pipes to the turbine and so turns the turbine- the steam has lots of kinetic energy.</a:t>
            </a:r>
          </a:p>
          <a:p>
            <a:pPr>
              <a:buFont typeface="Arial" pitchFamily="34" charset="0"/>
              <a:buChar char="•"/>
            </a:pPr>
            <a:r>
              <a:rPr lang="en-GB" sz="1400" dirty="0" smtClean="0">
                <a:latin typeface="Miriad Pro"/>
              </a:rPr>
              <a:t> Again, as kinetic energy, the turbine turns the coil of wire and cuts through the magnetic field- there is a magnet in the coil. This generates the electricity because the electrons start to move to form a current.</a:t>
            </a:r>
          </a:p>
          <a:p>
            <a:pPr>
              <a:buFont typeface="Arial" pitchFamily="34" charset="0"/>
              <a:buChar char="•"/>
            </a:pPr>
            <a:r>
              <a:rPr lang="en-GB" sz="1400" dirty="0" smtClean="0">
                <a:latin typeface="Miriad Pro"/>
              </a:rPr>
              <a:t> Transformers step up (increase) the voltage or step down (decreases the voltage. Generally, they step it down to 230V which is the voltage of the mains supply in our homes. </a:t>
            </a:r>
          </a:p>
        </p:txBody>
      </p:sp>
      <p:cxnSp>
        <p:nvCxnSpPr>
          <p:cNvPr id="43" name="Straight Connector 42"/>
          <p:cNvCxnSpPr/>
          <p:nvPr/>
        </p:nvCxnSpPr>
        <p:spPr>
          <a:xfrm>
            <a:off x="251520" y="3717032"/>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4644008" y="836712"/>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pic>
        <p:nvPicPr>
          <p:cNvPr id="16386" name="Picture 2" descr="http://www.bbc.co.uk/staticarchive/ebceb43e682b2dff594e97260b13a43eba9dd39d.gif"/>
          <p:cNvPicPr>
            <a:picLocks noChangeAspect="1" noChangeArrowheads="1"/>
          </p:cNvPicPr>
          <p:nvPr/>
        </p:nvPicPr>
        <p:blipFill>
          <a:blip r:embed="rId2" cstate="print"/>
          <a:srcRect/>
          <a:stretch>
            <a:fillRect/>
          </a:stretch>
        </p:blipFill>
        <p:spPr bwMode="auto">
          <a:xfrm>
            <a:off x="251520" y="548680"/>
            <a:ext cx="4248472" cy="2520280"/>
          </a:xfrm>
          <a:prstGeom prst="rect">
            <a:avLst/>
          </a:prstGeom>
          <a:noFill/>
        </p:spPr>
      </p:pic>
      <p:cxnSp>
        <p:nvCxnSpPr>
          <p:cNvPr id="17" name="Straight Connector 16"/>
          <p:cNvCxnSpPr/>
          <p:nvPr/>
        </p:nvCxnSpPr>
        <p:spPr>
          <a:xfrm>
            <a:off x="5508104" y="2924944"/>
            <a:ext cx="0" cy="15841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5508104" y="4509120"/>
            <a:ext cx="28803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5508104" y="3717032"/>
            <a:ext cx="2880320" cy="0"/>
          </a:xfrm>
          <a:prstGeom prst="line">
            <a:avLst/>
          </a:prstGeom>
          <a:ln>
            <a:solidFill>
              <a:schemeClr val="bg1">
                <a:lumMod val="65000"/>
              </a:schemeClr>
            </a:solidFill>
            <a:prstDash val="lgDash"/>
          </a:ln>
        </p:spPr>
        <p:style>
          <a:lnRef idx="1">
            <a:schemeClr val="accent1"/>
          </a:lnRef>
          <a:fillRef idx="0">
            <a:schemeClr val="accent1"/>
          </a:fillRef>
          <a:effectRef idx="0">
            <a:schemeClr val="accent1"/>
          </a:effectRef>
          <a:fontRef idx="minor">
            <a:schemeClr val="tx1"/>
          </a:fontRef>
        </p:style>
      </p:cxnSp>
      <p:pic>
        <p:nvPicPr>
          <p:cNvPr id="16388" name="Picture 4" descr="http://everythingscience.co.za/grade-10/08-transverse-waves/pspictures/609e253ddd9a27e6ea9127be11da0802.png"/>
          <p:cNvPicPr>
            <a:picLocks noChangeAspect="1" noChangeArrowheads="1"/>
          </p:cNvPicPr>
          <p:nvPr/>
        </p:nvPicPr>
        <p:blipFill>
          <a:blip r:embed="rId3" cstate="print"/>
          <a:srcRect l="6974" t="18900" r="9556"/>
          <a:stretch>
            <a:fillRect/>
          </a:stretch>
        </p:blipFill>
        <p:spPr bwMode="auto">
          <a:xfrm>
            <a:off x="5508104" y="3284984"/>
            <a:ext cx="2952328" cy="846798"/>
          </a:xfrm>
          <a:prstGeom prst="rect">
            <a:avLst/>
          </a:prstGeom>
          <a:noFill/>
        </p:spPr>
      </p:pic>
      <p:sp>
        <p:nvSpPr>
          <p:cNvPr id="27" name="Rectangle 26"/>
          <p:cNvSpPr/>
          <p:nvPr/>
        </p:nvSpPr>
        <p:spPr>
          <a:xfrm>
            <a:off x="4644008" y="3429000"/>
            <a:ext cx="918392" cy="461665"/>
          </a:xfrm>
          <a:prstGeom prst="rect">
            <a:avLst/>
          </a:prstGeom>
        </p:spPr>
        <p:txBody>
          <a:bodyPr wrap="none">
            <a:spAutoFit/>
          </a:bodyPr>
          <a:lstStyle/>
          <a:p>
            <a:pPr algn="ctr"/>
            <a:r>
              <a:rPr lang="en-GB" sz="1200" dirty="0" smtClean="0">
                <a:latin typeface="Miriad Pro"/>
              </a:rPr>
              <a:t>Voltage or </a:t>
            </a:r>
          </a:p>
          <a:p>
            <a:pPr algn="ctr"/>
            <a:r>
              <a:rPr lang="en-GB" sz="1200" dirty="0" smtClean="0">
                <a:latin typeface="Miriad Pro"/>
              </a:rPr>
              <a:t>Current</a:t>
            </a:r>
          </a:p>
        </p:txBody>
      </p:sp>
      <p:cxnSp>
        <p:nvCxnSpPr>
          <p:cNvPr id="29" name="Straight Arrow Connector 28"/>
          <p:cNvCxnSpPr>
            <a:stCxn id="32" idx="2"/>
          </p:cNvCxnSpPr>
          <p:nvPr/>
        </p:nvCxnSpPr>
        <p:spPr>
          <a:xfrm flipH="1">
            <a:off x="6012033" y="3140388"/>
            <a:ext cx="180205" cy="288612"/>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32" name="Rectangle 31"/>
          <p:cNvSpPr/>
          <p:nvPr/>
        </p:nvSpPr>
        <p:spPr>
          <a:xfrm>
            <a:off x="5796136" y="2924944"/>
            <a:ext cx="792204" cy="215444"/>
          </a:xfrm>
          <a:prstGeom prst="rect">
            <a:avLst/>
          </a:prstGeom>
        </p:spPr>
        <p:txBody>
          <a:bodyPr wrap="none">
            <a:spAutoFit/>
          </a:bodyPr>
          <a:lstStyle/>
          <a:p>
            <a:pPr algn="ctr"/>
            <a:r>
              <a:rPr lang="en-GB" sz="800" dirty="0" smtClean="0">
                <a:latin typeface="Miriad Pro"/>
              </a:rPr>
              <a:t>Moving down</a:t>
            </a:r>
          </a:p>
        </p:txBody>
      </p:sp>
      <p:cxnSp>
        <p:nvCxnSpPr>
          <p:cNvPr id="34" name="Straight Arrow Connector 33"/>
          <p:cNvCxnSpPr/>
          <p:nvPr/>
        </p:nvCxnSpPr>
        <p:spPr>
          <a:xfrm flipH="1">
            <a:off x="6156176" y="3429000"/>
            <a:ext cx="180206" cy="257835"/>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35" name="Rectangle 34"/>
          <p:cNvSpPr/>
          <p:nvPr/>
        </p:nvSpPr>
        <p:spPr>
          <a:xfrm>
            <a:off x="6156176" y="3140968"/>
            <a:ext cx="635110" cy="307777"/>
          </a:xfrm>
          <a:prstGeom prst="rect">
            <a:avLst/>
          </a:prstGeom>
        </p:spPr>
        <p:txBody>
          <a:bodyPr wrap="none">
            <a:spAutoFit/>
          </a:bodyPr>
          <a:lstStyle/>
          <a:p>
            <a:pPr algn="ctr"/>
            <a:r>
              <a:rPr lang="en-GB" sz="700" dirty="0" smtClean="0">
                <a:latin typeface="Miriad Pro"/>
              </a:rPr>
              <a:t>Magnet not</a:t>
            </a:r>
          </a:p>
          <a:p>
            <a:pPr algn="ctr"/>
            <a:r>
              <a:rPr lang="en-GB" sz="700" dirty="0" smtClean="0">
                <a:latin typeface="Miriad Pro"/>
              </a:rPr>
              <a:t> moving</a:t>
            </a:r>
          </a:p>
        </p:txBody>
      </p:sp>
      <p:cxnSp>
        <p:nvCxnSpPr>
          <p:cNvPr id="36" name="Straight Arrow Connector 35"/>
          <p:cNvCxnSpPr/>
          <p:nvPr/>
        </p:nvCxnSpPr>
        <p:spPr>
          <a:xfrm flipV="1">
            <a:off x="5940152" y="3933056"/>
            <a:ext cx="288032" cy="174213"/>
          </a:xfrm>
          <a:prstGeom prst="straightConnector1">
            <a:avLst/>
          </a:prstGeom>
          <a:ln>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38" name="Rectangle 37"/>
          <p:cNvSpPr/>
          <p:nvPr/>
        </p:nvSpPr>
        <p:spPr>
          <a:xfrm>
            <a:off x="5573827" y="4077072"/>
            <a:ext cx="660758" cy="215444"/>
          </a:xfrm>
          <a:prstGeom prst="rect">
            <a:avLst/>
          </a:prstGeom>
        </p:spPr>
        <p:txBody>
          <a:bodyPr wrap="none">
            <a:spAutoFit/>
          </a:bodyPr>
          <a:lstStyle/>
          <a:p>
            <a:pPr algn="ctr"/>
            <a:r>
              <a:rPr lang="en-GB" sz="800" dirty="0" smtClean="0">
                <a:latin typeface="Miriad Pro"/>
              </a:rPr>
              <a:t>Moving up</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716016" y="260648"/>
            <a:ext cx="4176464" cy="1631216"/>
          </a:xfrm>
          <a:prstGeom prst="rect">
            <a:avLst/>
          </a:prstGeom>
          <a:noFill/>
        </p:spPr>
        <p:txBody>
          <a:bodyPr wrap="square" rtlCol="0">
            <a:spAutoFit/>
          </a:bodyPr>
          <a:lstStyle/>
          <a:p>
            <a:pPr algn="ctr"/>
            <a:r>
              <a:rPr lang="en-GB" sz="1600" u="sng" dirty="0" smtClean="0">
                <a:latin typeface="Miriad Pro"/>
              </a:rPr>
              <a:t>Left Hand Rule</a:t>
            </a:r>
          </a:p>
          <a:p>
            <a:pPr>
              <a:buFont typeface="Arial" pitchFamily="34" charset="0"/>
              <a:buChar char="•"/>
            </a:pPr>
            <a:r>
              <a:rPr lang="en-GB" sz="1400" dirty="0" smtClean="0">
                <a:latin typeface="Miriad Pro"/>
              </a:rPr>
              <a:t> First Finger- Direction of the magnetic field (North to South).</a:t>
            </a:r>
          </a:p>
          <a:p>
            <a:pPr>
              <a:buFont typeface="Arial" pitchFamily="34" charset="0"/>
              <a:buChar char="•"/>
            </a:pPr>
            <a:r>
              <a:rPr lang="en-GB" sz="1400" dirty="0" smtClean="0">
                <a:latin typeface="Miriad Pro"/>
              </a:rPr>
              <a:t> Second Finger- Direction of current (Positive or Negative). Direction of arrows on the wire.</a:t>
            </a:r>
          </a:p>
          <a:p>
            <a:pPr>
              <a:buFont typeface="Arial" pitchFamily="34" charset="0"/>
              <a:buChar char="•"/>
            </a:pPr>
            <a:r>
              <a:rPr lang="en-GB" sz="1400" dirty="0" smtClean="0">
                <a:latin typeface="Miriad Pro"/>
              </a:rPr>
              <a:t> Thumb- Movement of the wire.</a:t>
            </a:r>
          </a:p>
          <a:p>
            <a:endParaRPr lang="en-GB" sz="1400" dirty="0" smtClean="0">
              <a:latin typeface="Miriad Pro"/>
            </a:endParaRPr>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5355312"/>
          </a:xfrm>
          <a:prstGeom prst="rect">
            <a:avLst/>
          </a:prstGeom>
          <a:noFill/>
        </p:spPr>
        <p:txBody>
          <a:bodyPr wrap="square" rtlCol="0">
            <a:spAutoFit/>
          </a:bodyPr>
          <a:lstStyle/>
          <a:p>
            <a:r>
              <a:rPr lang="en-GB" sz="1600" u="sng" dirty="0" smtClean="0">
                <a:latin typeface="Miriad Pro"/>
              </a:rPr>
              <a:t>Alternating Current</a:t>
            </a:r>
          </a:p>
          <a:p>
            <a:pPr>
              <a:buFont typeface="Arial" pitchFamily="34" charset="0"/>
              <a:buChar char="•"/>
            </a:pPr>
            <a:r>
              <a:rPr lang="en-GB" sz="1400" dirty="0" smtClean="0">
                <a:latin typeface="Miriad Pro"/>
              </a:rPr>
              <a:t> Is more efficient travelling over long distances because less energy is lost.</a:t>
            </a:r>
          </a:p>
          <a:p>
            <a:pPr>
              <a:buFont typeface="Arial" pitchFamily="34" charset="0"/>
              <a:buChar char="•"/>
            </a:pPr>
            <a:r>
              <a:rPr lang="en-GB" sz="1400" dirty="0" smtClean="0">
                <a:latin typeface="Miriad Pro"/>
              </a:rPr>
              <a:t> The voltage can be changed</a:t>
            </a:r>
          </a:p>
          <a:p>
            <a:pPr>
              <a:buFont typeface="Arial" pitchFamily="34" charset="0"/>
              <a:buChar char="•"/>
            </a:pPr>
            <a:r>
              <a:rPr lang="en-GB" sz="1400" dirty="0" smtClean="0">
                <a:latin typeface="Miriad Pro"/>
              </a:rPr>
              <a:t> Alternating current can be changed into direct current.</a:t>
            </a:r>
          </a:p>
          <a:p>
            <a:r>
              <a:rPr lang="en-GB" sz="1600" u="sng" dirty="0" smtClean="0">
                <a:latin typeface="Miriad Pro"/>
              </a:rPr>
              <a:t>Direct Current</a:t>
            </a:r>
          </a:p>
          <a:p>
            <a:pPr>
              <a:buFont typeface="Arial" pitchFamily="34" charset="0"/>
              <a:buChar char="•"/>
            </a:pPr>
            <a:r>
              <a:rPr lang="en-GB" sz="1400" dirty="0" smtClean="0">
                <a:latin typeface="Miriad Pro"/>
              </a:rPr>
              <a:t> Loses more energy when travelling over long distances.</a:t>
            </a:r>
          </a:p>
          <a:p>
            <a:pPr>
              <a:buFont typeface="Arial" pitchFamily="34" charset="0"/>
              <a:buChar char="•"/>
            </a:pPr>
            <a:r>
              <a:rPr lang="en-GB" sz="1400" dirty="0" smtClean="0">
                <a:latin typeface="Miriad Pro"/>
              </a:rPr>
              <a:t> The voltage of direct current can not be changed.</a:t>
            </a:r>
          </a:p>
          <a:p>
            <a:endParaRPr lang="en-GB" sz="1400" dirty="0" smtClean="0">
              <a:latin typeface="Miriad Pro"/>
            </a:endParaRPr>
          </a:p>
          <a:p>
            <a:pPr>
              <a:buFont typeface="Arial" pitchFamily="34" charset="0"/>
              <a:buChar char="•"/>
            </a:pPr>
            <a:r>
              <a:rPr lang="en-GB" sz="1400" dirty="0" smtClean="0">
                <a:latin typeface="Miriad Pro"/>
              </a:rPr>
              <a:t> Often, we need to change alternating current to direct current because many house hold appliances work off direct current.</a:t>
            </a:r>
          </a:p>
          <a:p>
            <a:pPr>
              <a:buFont typeface="Arial" pitchFamily="34" charset="0"/>
              <a:buChar char="•"/>
            </a:pPr>
            <a:endParaRPr lang="en-GB" sz="1400" dirty="0" smtClean="0">
              <a:latin typeface="Miriad Pro"/>
            </a:endParaRPr>
          </a:p>
          <a:p>
            <a:pPr algn="ctr"/>
            <a:r>
              <a:rPr lang="en-GB" sz="1600" u="sng" dirty="0" smtClean="0">
                <a:latin typeface="Miriad Pro"/>
              </a:rPr>
              <a:t>Motors</a:t>
            </a:r>
          </a:p>
          <a:p>
            <a:pPr marL="342900" indent="-342900">
              <a:buAutoNum type="arabicParenR"/>
            </a:pPr>
            <a:r>
              <a:rPr lang="en-GB" sz="1400" dirty="0" smtClean="0">
                <a:latin typeface="Miriad Pro"/>
              </a:rPr>
              <a:t>When there is a coil of wire in a magnetic field, a current is produced.</a:t>
            </a:r>
          </a:p>
          <a:p>
            <a:pPr marL="342900" indent="-342900">
              <a:buAutoNum type="arabicParenR"/>
            </a:pPr>
            <a:r>
              <a:rPr lang="en-GB" sz="1400" dirty="0" smtClean="0">
                <a:latin typeface="Miriad Pro"/>
              </a:rPr>
              <a:t>When a coil of wire has a current running through it, a magnet is produced.</a:t>
            </a:r>
          </a:p>
          <a:p>
            <a:pPr marL="342900" indent="-342900">
              <a:buAutoNum type="arabicParenR"/>
            </a:pPr>
            <a:r>
              <a:rPr lang="en-GB" sz="1400" dirty="0" smtClean="0">
                <a:latin typeface="Miriad Pro"/>
              </a:rPr>
              <a:t>When a current flows through a coil of wire in a magnetic field, a magnet is produced. </a:t>
            </a:r>
          </a:p>
          <a:p>
            <a:pPr marL="342900" indent="-342900"/>
            <a:endParaRPr lang="en-GB" sz="1400" dirty="0" smtClean="0">
              <a:latin typeface="Miriad Pro"/>
            </a:endParaRPr>
          </a:p>
          <a:p>
            <a:pPr marL="342900" indent="-342900">
              <a:buFont typeface="Arial" pitchFamily="34" charset="0"/>
              <a:buChar char="•"/>
            </a:pPr>
            <a:r>
              <a:rPr lang="en-GB" sz="1400" dirty="0" smtClean="0">
                <a:latin typeface="Miriad Pro"/>
              </a:rPr>
              <a:t> Magnet + Electricity = Movement</a:t>
            </a:r>
          </a:p>
        </p:txBody>
      </p:sp>
      <p:cxnSp>
        <p:nvCxnSpPr>
          <p:cNvPr id="43" name="Straight Connector 42"/>
          <p:cNvCxnSpPr/>
          <p:nvPr/>
        </p:nvCxnSpPr>
        <p:spPr>
          <a:xfrm>
            <a:off x="251520" y="3501008"/>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pic>
        <p:nvPicPr>
          <p:cNvPr id="19458" name="Picture 2" descr="http://upload.wikimedia.org/wikipedia/en/c/cb/Left_hand_rule.png"/>
          <p:cNvPicPr>
            <a:picLocks noChangeAspect="1" noChangeArrowheads="1"/>
          </p:cNvPicPr>
          <p:nvPr/>
        </p:nvPicPr>
        <p:blipFill>
          <a:blip r:embed="rId2" cstate="print"/>
          <a:srcRect/>
          <a:stretch>
            <a:fillRect/>
          </a:stretch>
        </p:blipFill>
        <p:spPr bwMode="auto">
          <a:xfrm>
            <a:off x="4788024" y="1700808"/>
            <a:ext cx="4032448" cy="295232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716016" y="260648"/>
            <a:ext cx="4176464" cy="6494085"/>
          </a:xfrm>
          <a:prstGeom prst="rect">
            <a:avLst/>
          </a:prstGeom>
          <a:noFill/>
        </p:spPr>
        <p:txBody>
          <a:bodyPr wrap="square" rtlCol="0">
            <a:spAutoFit/>
          </a:bodyPr>
          <a:lstStyle/>
          <a:p>
            <a:pPr>
              <a:buFont typeface="Arial" pitchFamily="34" charset="0"/>
              <a:buChar char="•"/>
            </a:pPr>
            <a:r>
              <a:rPr lang="en-GB" sz="1400" dirty="0" smtClean="0">
                <a:latin typeface="Miriad Pro"/>
              </a:rPr>
              <a:t> Rather than having a fixed wire, the electric circuit now includes a pair of brushes that rub against the split ring/ commutator. Each part of the split ring touches one brush every half turn and the next brush on the next half turn. This means that the current reverses direction every half turn and so keeping the coil rotating.</a:t>
            </a:r>
          </a:p>
          <a:p>
            <a:pPr>
              <a:buFont typeface="Arial" pitchFamily="34" charset="0"/>
              <a:buChar char="•"/>
            </a:pPr>
            <a:endParaRPr lang="en-GB" sz="1400" dirty="0" smtClean="0">
              <a:latin typeface="Miriad Pro"/>
            </a:endParaRPr>
          </a:p>
          <a:p>
            <a:pPr algn="ctr"/>
            <a:r>
              <a:rPr lang="en-GB" sz="1600" u="sng" dirty="0" smtClean="0">
                <a:latin typeface="Miriad Pro"/>
              </a:rPr>
              <a:t>Transformer</a:t>
            </a: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algn="ctr"/>
            <a:endParaRPr lang="en-GB" sz="1600" u="sng" dirty="0" smtClean="0">
              <a:latin typeface="Miriad Pro"/>
            </a:endParaRPr>
          </a:p>
          <a:p>
            <a:pPr marL="342900" indent="-342900">
              <a:buAutoNum type="arabicParenR"/>
            </a:pPr>
            <a:r>
              <a:rPr lang="en-GB" sz="1400" dirty="0" smtClean="0">
                <a:latin typeface="Miriad Pro"/>
              </a:rPr>
              <a:t>Label the voltage going in.</a:t>
            </a:r>
          </a:p>
          <a:p>
            <a:pPr marL="342900" indent="-342900">
              <a:buAutoNum type="arabicParenR"/>
            </a:pPr>
            <a:r>
              <a:rPr lang="en-GB" sz="1400" dirty="0" smtClean="0">
                <a:latin typeface="Miriad Pro"/>
              </a:rPr>
              <a:t>Label how many coils of wire there are on each side.</a:t>
            </a:r>
          </a:p>
          <a:p>
            <a:pPr marL="342900" indent="-342900">
              <a:buAutoNum type="arabicParenR"/>
            </a:pPr>
            <a:r>
              <a:rPr lang="en-GB" sz="1400" dirty="0" smtClean="0">
                <a:latin typeface="Miriad Pro"/>
              </a:rPr>
              <a:t>Substitute the numbers into the equation.</a:t>
            </a:r>
          </a:p>
          <a:p>
            <a:pPr marL="342900" indent="-342900"/>
            <a:endParaRPr lang="en-GB" sz="1400" dirty="0" smtClean="0">
              <a:latin typeface="Miriad Pro"/>
            </a:endParaRPr>
          </a:p>
          <a:p>
            <a:pPr marL="342900" indent="-342900" algn="ctr"/>
            <a:r>
              <a:rPr lang="en-GB" sz="1400" dirty="0" err="1" smtClean="0">
                <a:solidFill>
                  <a:srgbClr val="FF0000"/>
                </a:solidFill>
                <a:latin typeface="Miriad Pro"/>
              </a:rPr>
              <a:t>Vp</a:t>
            </a:r>
            <a:r>
              <a:rPr lang="en-GB" sz="1400" dirty="0" smtClean="0">
                <a:solidFill>
                  <a:srgbClr val="FF0000"/>
                </a:solidFill>
                <a:latin typeface="Miriad Pro"/>
              </a:rPr>
              <a:t>    =     </a:t>
            </a:r>
            <a:r>
              <a:rPr lang="en-GB" sz="1400" dirty="0" err="1" smtClean="0">
                <a:solidFill>
                  <a:srgbClr val="FF0000"/>
                </a:solidFill>
                <a:latin typeface="Miriad Pro"/>
              </a:rPr>
              <a:t>Np</a:t>
            </a:r>
            <a:endParaRPr lang="en-GB" sz="1400" dirty="0" smtClean="0">
              <a:solidFill>
                <a:srgbClr val="FF0000"/>
              </a:solidFill>
              <a:latin typeface="Miriad Pro"/>
            </a:endParaRPr>
          </a:p>
          <a:p>
            <a:pPr marL="342900" indent="-342900" algn="ctr"/>
            <a:r>
              <a:rPr lang="en-GB" sz="1400" dirty="0" smtClean="0">
                <a:solidFill>
                  <a:srgbClr val="FF0000"/>
                </a:solidFill>
                <a:latin typeface="Miriad Pro"/>
              </a:rPr>
              <a:t>Vs            Ns</a:t>
            </a:r>
          </a:p>
          <a:p>
            <a:pPr algn="ctr"/>
            <a:endParaRPr lang="en-GB" sz="1600" u="sng" dirty="0" smtClean="0">
              <a:latin typeface="Miriad Pro"/>
            </a:endParaRPr>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3354765"/>
          </a:xfrm>
          <a:prstGeom prst="rect">
            <a:avLst/>
          </a:prstGeom>
          <a:noFill/>
        </p:spPr>
        <p:txBody>
          <a:bodyPr wrap="square" rtlCol="0">
            <a:spAutoFit/>
          </a:bodyPr>
          <a:lstStyle/>
          <a:p>
            <a:r>
              <a:rPr lang="en-GB" sz="1600" u="sng" dirty="0" smtClean="0">
                <a:latin typeface="Miriad Pro"/>
              </a:rPr>
              <a:t>Motors</a:t>
            </a:r>
          </a:p>
          <a:p>
            <a:pPr>
              <a:buFont typeface="Arial" pitchFamily="34" charset="0"/>
              <a:buChar char="•"/>
            </a:pPr>
            <a:r>
              <a:rPr lang="en-GB" sz="1400" dirty="0" smtClean="0">
                <a:latin typeface="Miriad Pro"/>
              </a:rPr>
              <a:t> A motor is a circuit component that moves when it receives a burst of electricity when in between two magnets. We can first figure out what way a motor will spin by using the ‘left hand rule’ because the magnet provides a magnetic field (the north to south) and the motor has a current (the arrows). As the motor spins, the current changes direction (if there was permanent contact between the brushed and the split ring). The motor will spin in one, constant direction if the brushes and split ring touch after each half turn because the current changes direction. By this contact, the current, after each half turn, receives a ‘push’ in the same direction.</a:t>
            </a:r>
          </a:p>
        </p:txBody>
      </p:sp>
      <p:pic>
        <p:nvPicPr>
          <p:cNvPr id="20482" name="Picture 2" descr="http://www.cyberphysics.co.uk/Q&amp;A/KS4/magnetism/motorEffect/diagram2.png"/>
          <p:cNvPicPr>
            <a:picLocks noChangeAspect="1" noChangeArrowheads="1"/>
          </p:cNvPicPr>
          <p:nvPr/>
        </p:nvPicPr>
        <p:blipFill>
          <a:blip r:embed="rId2" cstate="print"/>
          <a:srcRect/>
          <a:stretch>
            <a:fillRect/>
          </a:stretch>
        </p:blipFill>
        <p:spPr bwMode="auto">
          <a:xfrm>
            <a:off x="395536" y="3645024"/>
            <a:ext cx="3960440" cy="2808312"/>
          </a:xfrm>
          <a:prstGeom prst="rect">
            <a:avLst/>
          </a:prstGeom>
          <a:noFill/>
        </p:spPr>
      </p:pic>
      <p:cxnSp>
        <p:nvCxnSpPr>
          <p:cNvPr id="9" name="Straight Connector 8"/>
          <p:cNvCxnSpPr/>
          <p:nvPr/>
        </p:nvCxnSpPr>
        <p:spPr>
          <a:xfrm>
            <a:off x="4644008" y="1916832"/>
            <a:ext cx="4320480" cy="0"/>
          </a:xfrm>
          <a:prstGeom prst="line">
            <a:avLst/>
          </a:prstGeom>
          <a:ln w="28575">
            <a:solidFill>
              <a:srgbClr val="C3DADB"/>
            </a:solidFill>
          </a:ln>
        </p:spPr>
        <p:style>
          <a:lnRef idx="1">
            <a:schemeClr val="accent1"/>
          </a:lnRef>
          <a:fillRef idx="0">
            <a:schemeClr val="accent1"/>
          </a:fillRef>
          <a:effectRef idx="0">
            <a:schemeClr val="accent1"/>
          </a:effectRef>
          <a:fontRef idx="minor">
            <a:schemeClr val="tx1"/>
          </a:fontRef>
        </p:style>
      </p:cxnSp>
      <p:pic>
        <p:nvPicPr>
          <p:cNvPr id="20484" name="Picture 4" descr="http://www.gcsescience.com/Step-Up-Transformer.gif"/>
          <p:cNvPicPr>
            <a:picLocks noChangeAspect="1" noChangeArrowheads="1"/>
          </p:cNvPicPr>
          <p:nvPr/>
        </p:nvPicPr>
        <p:blipFill>
          <a:blip r:embed="rId3" cstate="print"/>
          <a:srcRect/>
          <a:stretch>
            <a:fillRect/>
          </a:stretch>
        </p:blipFill>
        <p:spPr bwMode="auto">
          <a:xfrm>
            <a:off x="4716016" y="2276872"/>
            <a:ext cx="4176464" cy="2232248"/>
          </a:xfrm>
          <a:prstGeom prst="rect">
            <a:avLst/>
          </a:prstGeom>
          <a:noFill/>
        </p:spPr>
      </p:pic>
      <p:cxnSp>
        <p:nvCxnSpPr>
          <p:cNvPr id="12" name="Straight Connector 11"/>
          <p:cNvCxnSpPr/>
          <p:nvPr/>
        </p:nvCxnSpPr>
        <p:spPr>
          <a:xfrm>
            <a:off x="6228184" y="5949280"/>
            <a:ext cx="43204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948264" y="5949280"/>
            <a:ext cx="43204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4860032" y="5661248"/>
            <a:ext cx="1224136" cy="864096"/>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FF0000"/>
                </a:solidFill>
                <a:latin typeface="Miriad Pro"/>
              </a:rPr>
              <a:t>Transformer Equation</a:t>
            </a:r>
            <a:endParaRPr lang="en-GB" sz="1400" dirty="0">
              <a:solidFill>
                <a:srgbClr val="FF0000"/>
              </a:solidFill>
              <a:latin typeface="Miriad Pro"/>
            </a:endParaRPr>
          </a:p>
        </p:txBody>
      </p:sp>
      <p:sp>
        <p:nvSpPr>
          <p:cNvPr id="17" name="Rectangle 16"/>
          <p:cNvSpPr/>
          <p:nvPr/>
        </p:nvSpPr>
        <p:spPr>
          <a:xfrm>
            <a:off x="6156176" y="6237312"/>
            <a:ext cx="648072" cy="368424"/>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rgbClr val="FF0000"/>
                </a:solidFill>
                <a:latin typeface="Miriad Pro"/>
              </a:rPr>
              <a:t>Voltage</a:t>
            </a:r>
            <a:endParaRPr lang="en-GB" sz="1050" dirty="0">
              <a:solidFill>
                <a:srgbClr val="FF0000"/>
              </a:solidFill>
              <a:latin typeface="Miriad Pro"/>
            </a:endParaRPr>
          </a:p>
        </p:txBody>
      </p:sp>
      <p:sp>
        <p:nvSpPr>
          <p:cNvPr id="18" name="Rectangle 17"/>
          <p:cNvSpPr/>
          <p:nvPr/>
        </p:nvSpPr>
        <p:spPr>
          <a:xfrm>
            <a:off x="6876256" y="6237312"/>
            <a:ext cx="648072" cy="368424"/>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rgbClr val="FF0000"/>
                </a:solidFill>
                <a:latin typeface="Miriad Pro"/>
              </a:rPr>
              <a:t>No. Of Coils</a:t>
            </a:r>
            <a:endParaRPr lang="en-GB" sz="1050" dirty="0">
              <a:solidFill>
                <a:srgbClr val="FF0000"/>
              </a:solidFill>
              <a:latin typeface="Miriad Pro"/>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2627784" y="3933056"/>
            <a:ext cx="1152128" cy="11521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899592" y="3933056"/>
            <a:ext cx="1152128" cy="11521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4644008"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Rectangle 23"/>
          <p:cNvSpPr/>
          <p:nvPr/>
        </p:nvSpPr>
        <p:spPr>
          <a:xfrm>
            <a:off x="251520" y="188640"/>
            <a:ext cx="4320000" cy="6480000"/>
          </a:xfrm>
          <a:prstGeom prst="rect">
            <a:avLst/>
          </a:prstGeom>
          <a:noFill/>
          <a:ln>
            <a:solidFill>
              <a:srgbClr val="C3DA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323528" y="260648"/>
            <a:ext cx="4176464" cy="6401753"/>
          </a:xfrm>
          <a:prstGeom prst="rect">
            <a:avLst/>
          </a:prstGeom>
          <a:noFill/>
        </p:spPr>
        <p:txBody>
          <a:bodyPr wrap="square" rtlCol="0">
            <a:spAutoFit/>
          </a:bodyPr>
          <a:lstStyle/>
          <a:p>
            <a:pPr algn="ctr"/>
            <a:r>
              <a:rPr lang="en-GB" sz="1600" u="sng" dirty="0" smtClean="0">
                <a:latin typeface="Miriad Pro"/>
              </a:rPr>
              <a:t>Transformers Change The Voltage</a:t>
            </a:r>
          </a:p>
          <a:p>
            <a:pPr algn="ctr"/>
            <a:endParaRPr lang="en-GB" sz="1400" u="sng" dirty="0" smtClean="0">
              <a:latin typeface="Miriad Pro"/>
            </a:endParaRPr>
          </a:p>
          <a:p>
            <a:pPr algn="ctr"/>
            <a:r>
              <a:rPr lang="en-GB" sz="1400" dirty="0" smtClean="0">
                <a:solidFill>
                  <a:srgbClr val="FF0000"/>
                </a:solidFill>
                <a:latin typeface="Miriad Pro"/>
              </a:rPr>
              <a:t>Mains Electricity Supply (230V) =</a:t>
            </a:r>
          </a:p>
          <a:p>
            <a:pPr algn="ctr"/>
            <a:r>
              <a:rPr lang="en-GB" sz="1400" dirty="0" smtClean="0">
                <a:solidFill>
                  <a:srgbClr val="FF0000"/>
                </a:solidFill>
                <a:latin typeface="Miriad Pro"/>
              </a:rPr>
              <a:t>Power = Voltage    x    Current</a:t>
            </a:r>
          </a:p>
          <a:p>
            <a:pPr algn="ctr"/>
            <a:r>
              <a:rPr lang="en-GB" sz="1400" dirty="0" smtClean="0">
                <a:solidFill>
                  <a:srgbClr val="FF0000"/>
                </a:solidFill>
                <a:latin typeface="Miriad Pro"/>
              </a:rPr>
              <a:t>W     =    V        x      C</a:t>
            </a:r>
          </a:p>
          <a:p>
            <a:pPr algn="ctr"/>
            <a:endParaRPr lang="en-GB" sz="1600" dirty="0" smtClean="0">
              <a:solidFill>
                <a:srgbClr val="FF0000"/>
              </a:solidFill>
              <a:latin typeface="Miriad Pro"/>
            </a:endParaRPr>
          </a:p>
          <a:p>
            <a:pPr>
              <a:buFont typeface="Arial" pitchFamily="34" charset="0"/>
              <a:buChar char="•"/>
            </a:pPr>
            <a:r>
              <a:rPr lang="en-GB" sz="1400" dirty="0" smtClean="0">
                <a:latin typeface="Miriad Pro"/>
              </a:rPr>
              <a:t> Electromagnetic:</a:t>
            </a:r>
          </a:p>
          <a:p>
            <a:pPr>
              <a:buFont typeface="Wingdings" pitchFamily="2" charset="2"/>
              <a:buChar char="ü"/>
            </a:pPr>
            <a:r>
              <a:rPr lang="en-GB" sz="1400" dirty="0" smtClean="0">
                <a:latin typeface="Miriad Pro"/>
              </a:rPr>
              <a:t> Power Supply</a:t>
            </a:r>
          </a:p>
          <a:p>
            <a:pPr>
              <a:buFont typeface="Wingdings" pitchFamily="2" charset="2"/>
              <a:buChar char="ü"/>
            </a:pPr>
            <a:r>
              <a:rPr lang="en-GB" sz="1400" dirty="0" smtClean="0">
                <a:latin typeface="Miriad Pro"/>
              </a:rPr>
              <a:t> Switch</a:t>
            </a:r>
          </a:p>
          <a:p>
            <a:pPr>
              <a:buFont typeface="Wingdings" pitchFamily="2" charset="2"/>
              <a:buChar char="ü"/>
            </a:pPr>
            <a:r>
              <a:rPr lang="en-GB" sz="1400" dirty="0" smtClean="0">
                <a:latin typeface="Miriad Pro"/>
              </a:rPr>
              <a:t> Closed Switch- magnetic field created (Electricity flows through the coil of wire).</a:t>
            </a:r>
          </a:p>
          <a:p>
            <a:endParaRPr lang="en-GB" sz="1400" dirty="0" smtClean="0">
              <a:latin typeface="Miriad Pro"/>
            </a:endParaRPr>
          </a:p>
          <a:p>
            <a:pPr>
              <a:buFont typeface="Arial" pitchFamily="34" charset="0"/>
              <a:buChar char="•"/>
            </a:pPr>
            <a:r>
              <a:rPr lang="en-GB" sz="1400" dirty="0" smtClean="0">
                <a:latin typeface="Miriad Pro"/>
              </a:rPr>
              <a:t> Current:</a:t>
            </a:r>
          </a:p>
          <a:p>
            <a:pPr>
              <a:buFont typeface="Wingdings" pitchFamily="2" charset="2"/>
              <a:buChar char="ü"/>
            </a:pPr>
            <a:r>
              <a:rPr lang="en-GB" sz="1400" dirty="0" smtClean="0">
                <a:latin typeface="Miriad Pro"/>
              </a:rPr>
              <a:t> A coil of wire cutting through magnetic field</a:t>
            </a:r>
          </a:p>
          <a:p>
            <a:pPr>
              <a:buFont typeface="Wingdings" pitchFamily="2" charset="2"/>
              <a:buChar char="ü"/>
            </a:pPr>
            <a:endParaRPr lang="en-GB" sz="1400" dirty="0" smtClean="0">
              <a:latin typeface="Miriad Pro"/>
            </a:endParaRPr>
          </a:p>
          <a:p>
            <a:pPr>
              <a:buFont typeface="Wingdings" pitchFamily="2" charset="2"/>
              <a:buChar char="ü"/>
            </a:pPr>
            <a:endParaRPr lang="en-GB" sz="1400" dirty="0" smtClean="0">
              <a:latin typeface="Miriad Pro"/>
            </a:endParaRPr>
          </a:p>
          <a:p>
            <a:pPr>
              <a:buFont typeface="Wingdings" pitchFamily="2" charset="2"/>
              <a:buChar char="ü"/>
            </a:pPr>
            <a:endParaRPr lang="en-GB" sz="1400" dirty="0" smtClean="0">
              <a:latin typeface="Miriad Pro"/>
            </a:endParaRPr>
          </a:p>
          <a:p>
            <a:pPr>
              <a:buFont typeface="Wingdings" pitchFamily="2" charset="2"/>
              <a:buChar char="ü"/>
            </a:pPr>
            <a:endParaRPr lang="en-GB" sz="1400" dirty="0" smtClean="0">
              <a:latin typeface="Miriad Pro"/>
            </a:endParaRPr>
          </a:p>
          <a:p>
            <a:pPr>
              <a:buFont typeface="Wingdings" pitchFamily="2" charset="2"/>
              <a:buChar char="ü"/>
            </a:pPr>
            <a:endParaRPr lang="en-GB" sz="1400" dirty="0" smtClean="0">
              <a:latin typeface="Miriad Pro"/>
            </a:endParaRPr>
          </a:p>
          <a:p>
            <a:pPr>
              <a:buFont typeface="Wingdings" pitchFamily="2" charset="2"/>
              <a:buChar char="ü"/>
            </a:pPr>
            <a:endParaRPr lang="en-GB" sz="1400" dirty="0" smtClean="0">
              <a:latin typeface="Miriad Pro"/>
            </a:endParaRPr>
          </a:p>
          <a:p>
            <a:pPr>
              <a:buFont typeface="Wingdings" pitchFamily="2" charset="2"/>
              <a:buChar char="ü"/>
            </a:pPr>
            <a:endParaRPr lang="en-GB" sz="1400" dirty="0" smtClean="0">
              <a:latin typeface="Miriad Pro"/>
            </a:endParaRPr>
          </a:p>
          <a:p>
            <a:pPr>
              <a:buFont typeface="Wingdings" pitchFamily="2" charset="2"/>
              <a:buChar char="ü"/>
            </a:pPr>
            <a:endParaRPr lang="en-GB" sz="1400" dirty="0" smtClean="0">
              <a:latin typeface="Miriad Pro"/>
            </a:endParaRPr>
          </a:p>
          <a:p>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endParaRPr lang="en-GB" sz="1400" dirty="0" smtClean="0">
              <a:latin typeface="Miriad Pro"/>
            </a:endParaRPr>
          </a:p>
          <a:p>
            <a:pPr>
              <a:buFont typeface="Arial" pitchFamily="34" charset="0"/>
              <a:buChar char="•"/>
            </a:pPr>
            <a:r>
              <a:rPr lang="en-GB" sz="1400" dirty="0" smtClean="0">
                <a:latin typeface="Miriad Pro"/>
              </a:rPr>
              <a:t>When the current starts to flow through coil one, the magnetic field spreads and so coil two also has a current,</a:t>
            </a:r>
          </a:p>
          <a:p>
            <a:endParaRPr lang="en-GB" sz="1400" dirty="0" smtClean="0">
              <a:solidFill>
                <a:srgbClr val="FF0000"/>
              </a:solidFill>
              <a:latin typeface="Miriad Pro"/>
            </a:endParaRPr>
          </a:p>
        </p:txBody>
      </p:sp>
      <p:sp>
        <p:nvSpPr>
          <p:cNvPr id="15" name="Rounded Rectangle 14"/>
          <p:cNvSpPr/>
          <p:nvPr/>
        </p:nvSpPr>
        <p:spPr>
          <a:xfrm>
            <a:off x="683568" y="3933056"/>
            <a:ext cx="3384376" cy="28803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Freeform 21"/>
          <p:cNvSpPr/>
          <p:nvPr/>
        </p:nvSpPr>
        <p:spPr>
          <a:xfrm>
            <a:off x="897147" y="3896771"/>
            <a:ext cx="1190445" cy="318913"/>
          </a:xfrm>
          <a:custGeom>
            <a:avLst/>
            <a:gdLst>
              <a:gd name="connsiteX0" fmla="*/ 0 w 1190445"/>
              <a:gd name="connsiteY0" fmla="*/ 42868 h 318913"/>
              <a:gd name="connsiteX1" fmla="*/ 25879 w 1190445"/>
              <a:gd name="connsiteY1" fmla="*/ 16988 h 318913"/>
              <a:gd name="connsiteX2" fmla="*/ 103517 w 1190445"/>
              <a:gd name="connsiteY2" fmla="*/ 16988 h 318913"/>
              <a:gd name="connsiteX3" fmla="*/ 138023 w 1190445"/>
              <a:gd name="connsiteY3" fmla="*/ 68747 h 318913"/>
              <a:gd name="connsiteX4" fmla="*/ 146649 w 1190445"/>
              <a:gd name="connsiteY4" fmla="*/ 120505 h 318913"/>
              <a:gd name="connsiteX5" fmla="*/ 163902 w 1190445"/>
              <a:gd name="connsiteY5" fmla="*/ 249902 h 318913"/>
              <a:gd name="connsiteX6" fmla="*/ 207034 w 1190445"/>
              <a:gd name="connsiteY6" fmla="*/ 293034 h 318913"/>
              <a:gd name="connsiteX7" fmla="*/ 258793 w 1190445"/>
              <a:gd name="connsiteY7" fmla="*/ 310287 h 318913"/>
              <a:gd name="connsiteX8" fmla="*/ 310551 w 1190445"/>
              <a:gd name="connsiteY8" fmla="*/ 301660 h 318913"/>
              <a:gd name="connsiteX9" fmla="*/ 345057 w 1190445"/>
              <a:gd name="connsiteY9" fmla="*/ 249902 h 318913"/>
              <a:gd name="connsiteX10" fmla="*/ 362310 w 1190445"/>
              <a:gd name="connsiteY10" fmla="*/ 60120 h 318913"/>
              <a:gd name="connsiteX11" fmla="*/ 370936 w 1190445"/>
              <a:gd name="connsiteY11" fmla="*/ 34241 h 318913"/>
              <a:gd name="connsiteX12" fmla="*/ 422695 w 1190445"/>
              <a:gd name="connsiteY12" fmla="*/ 16988 h 318913"/>
              <a:gd name="connsiteX13" fmla="*/ 543464 w 1190445"/>
              <a:gd name="connsiteY13" fmla="*/ 25615 h 318913"/>
              <a:gd name="connsiteX14" fmla="*/ 552091 w 1190445"/>
              <a:gd name="connsiteY14" fmla="*/ 60120 h 318913"/>
              <a:gd name="connsiteX15" fmla="*/ 560717 w 1190445"/>
              <a:gd name="connsiteY15" fmla="*/ 249902 h 318913"/>
              <a:gd name="connsiteX16" fmla="*/ 569344 w 1190445"/>
              <a:gd name="connsiteY16" fmla="*/ 275781 h 318913"/>
              <a:gd name="connsiteX17" fmla="*/ 595223 w 1190445"/>
              <a:gd name="connsiteY17" fmla="*/ 284407 h 318913"/>
              <a:gd name="connsiteX18" fmla="*/ 646981 w 1190445"/>
              <a:gd name="connsiteY18" fmla="*/ 310287 h 318913"/>
              <a:gd name="connsiteX19" fmla="*/ 707366 w 1190445"/>
              <a:gd name="connsiteY19" fmla="*/ 293034 h 318913"/>
              <a:gd name="connsiteX20" fmla="*/ 733245 w 1190445"/>
              <a:gd name="connsiteY20" fmla="*/ 267154 h 318913"/>
              <a:gd name="connsiteX21" fmla="*/ 741872 w 1190445"/>
              <a:gd name="connsiteY21" fmla="*/ 241275 h 318913"/>
              <a:gd name="connsiteX22" fmla="*/ 750498 w 1190445"/>
              <a:gd name="connsiteY22" fmla="*/ 51494 h 318913"/>
              <a:gd name="connsiteX23" fmla="*/ 802257 w 1190445"/>
              <a:gd name="connsiteY23" fmla="*/ 25615 h 318913"/>
              <a:gd name="connsiteX24" fmla="*/ 905774 w 1190445"/>
              <a:gd name="connsiteY24" fmla="*/ 34241 h 318913"/>
              <a:gd name="connsiteX25" fmla="*/ 914400 w 1190445"/>
              <a:gd name="connsiteY25" fmla="*/ 60120 h 318913"/>
              <a:gd name="connsiteX26" fmla="*/ 923027 w 1190445"/>
              <a:gd name="connsiteY26" fmla="*/ 249902 h 318913"/>
              <a:gd name="connsiteX27" fmla="*/ 931653 w 1190445"/>
              <a:gd name="connsiteY27" fmla="*/ 275781 h 318913"/>
              <a:gd name="connsiteX28" fmla="*/ 948906 w 1190445"/>
              <a:gd name="connsiteY28" fmla="*/ 301660 h 318913"/>
              <a:gd name="connsiteX29" fmla="*/ 974785 w 1190445"/>
              <a:gd name="connsiteY29" fmla="*/ 318913 h 318913"/>
              <a:gd name="connsiteX30" fmla="*/ 1000664 w 1190445"/>
              <a:gd name="connsiteY30" fmla="*/ 310287 h 318913"/>
              <a:gd name="connsiteX31" fmla="*/ 1026544 w 1190445"/>
              <a:gd name="connsiteY31" fmla="*/ 249902 h 318913"/>
              <a:gd name="connsiteX32" fmla="*/ 1035170 w 1190445"/>
              <a:gd name="connsiteY32" fmla="*/ 111879 h 318913"/>
              <a:gd name="connsiteX33" fmla="*/ 1069676 w 1190445"/>
              <a:gd name="connsiteY33" fmla="*/ 34241 h 318913"/>
              <a:gd name="connsiteX34" fmla="*/ 1095555 w 1190445"/>
              <a:gd name="connsiteY34" fmla="*/ 25615 h 318913"/>
              <a:gd name="connsiteX35" fmla="*/ 1190445 w 1190445"/>
              <a:gd name="connsiteY35" fmla="*/ 25615 h 318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90445" h="318913">
                <a:moveTo>
                  <a:pt x="0" y="42868"/>
                </a:moveTo>
                <a:cubicBezTo>
                  <a:pt x="8626" y="34241"/>
                  <a:pt x="15728" y="23755"/>
                  <a:pt x="25879" y="16988"/>
                </a:cubicBezTo>
                <a:cubicBezTo>
                  <a:pt x="51361" y="0"/>
                  <a:pt x="75471" y="12314"/>
                  <a:pt x="103517" y="16988"/>
                </a:cubicBezTo>
                <a:cubicBezTo>
                  <a:pt x="115019" y="34241"/>
                  <a:pt x="134614" y="48294"/>
                  <a:pt x="138023" y="68747"/>
                </a:cubicBezTo>
                <a:cubicBezTo>
                  <a:pt x="140898" y="86000"/>
                  <a:pt x="144717" y="103121"/>
                  <a:pt x="146649" y="120505"/>
                </a:cubicBezTo>
                <a:cubicBezTo>
                  <a:pt x="149401" y="145272"/>
                  <a:pt x="146069" y="214234"/>
                  <a:pt x="163902" y="249902"/>
                </a:cubicBezTo>
                <a:cubicBezTo>
                  <a:pt x="174582" y="271262"/>
                  <a:pt x="184853" y="283176"/>
                  <a:pt x="207034" y="293034"/>
                </a:cubicBezTo>
                <a:cubicBezTo>
                  <a:pt x="223653" y="300420"/>
                  <a:pt x="258793" y="310287"/>
                  <a:pt x="258793" y="310287"/>
                </a:cubicBezTo>
                <a:cubicBezTo>
                  <a:pt x="276046" y="307411"/>
                  <a:pt x="296222" y="311690"/>
                  <a:pt x="310551" y="301660"/>
                </a:cubicBezTo>
                <a:cubicBezTo>
                  <a:pt x="327538" y="289769"/>
                  <a:pt x="345057" y="249902"/>
                  <a:pt x="345057" y="249902"/>
                </a:cubicBezTo>
                <a:cubicBezTo>
                  <a:pt x="372496" y="167580"/>
                  <a:pt x="344101" y="260417"/>
                  <a:pt x="362310" y="60120"/>
                </a:cubicBezTo>
                <a:cubicBezTo>
                  <a:pt x="363133" y="51064"/>
                  <a:pt x="363537" y="39526"/>
                  <a:pt x="370936" y="34241"/>
                </a:cubicBezTo>
                <a:cubicBezTo>
                  <a:pt x="385735" y="23670"/>
                  <a:pt x="422695" y="16988"/>
                  <a:pt x="422695" y="16988"/>
                </a:cubicBezTo>
                <a:cubicBezTo>
                  <a:pt x="462951" y="19864"/>
                  <a:pt x="505176" y="12852"/>
                  <a:pt x="543464" y="25615"/>
                </a:cubicBezTo>
                <a:cubicBezTo>
                  <a:pt x="554711" y="29364"/>
                  <a:pt x="551182" y="48299"/>
                  <a:pt x="552091" y="60120"/>
                </a:cubicBezTo>
                <a:cubicBezTo>
                  <a:pt x="556948" y="123259"/>
                  <a:pt x="555667" y="186778"/>
                  <a:pt x="560717" y="249902"/>
                </a:cubicBezTo>
                <a:cubicBezTo>
                  <a:pt x="561442" y="258966"/>
                  <a:pt x="562914" y="269351"/>
                  <a:pt x="569344" y="275781"/>
                </a:cubicBezTo>
                <a:cubicBezTo>
                  <a:pt x="575774" y="282211"/>
                  <a:pt x="586597" y="281532"/>
                  <a:pt x="595223" y="284407"/>
                </a:cubicBezTo>
                <a:cubicBezTo>
                  <a:pt x="605651" y="291359"/>
                  <a:pt x="631454" y="311840"/>
                  <a:pt x="646981" y="310287"/>
                </a:cubicBezTo>
                <a:cubicBezTo>
                  <a:pt x="667811" y="308204"/>
                  <a:pt x="687238" y="298785"/>
                  <a:pt x="707366" y="293034"/>
                </a:cubicBezTo>
                <a:cubicBezTo>
                  <a:pt x="715992" y="284407"/>
                  <a:pt x="726478" y="277305"/>
                  <a:pt x="733245" y="267154"/>
                </a:cubicBezTo>
                <a:cubicBezTo>
                  <a:pt x="738289" y="259588"/>
                  <a:pt x="741147" y="250339"/>
                  <a:pt x="741872" y="241275"/>
                </a:cubicBezTo>
                <a:cubicBezTo>
                  <a:pt x="746922" y="178151"/>
                  <a:pt x="740087" y="113958"/>
                  <a:pt x="750498" y="51494"/>
                </a:cubicBezTo>
                <a:cubicBezTo>
                  <a:pt x="752465" y="39690"/>
                  <a:pt x="794149" y="28317"/>
                  <a:pt x="802257" y="25615"/>
                </a:cubicBezTo>
                <a:cubicBezTo>
                  <a:pt x="836763" y="28490"/>
                  <a:pt x="872680" y="24058"/>
                  <a:pt x="905774" y="34241"/>
                </a:cubicBezTo>
                <a:cubicBezTo>
                  <a:pt x="914465" y="36915"/>
                  <a:pt x="913675" y="51056"/>
                  <a:pt x="914400" y="60120"/>
                </a:cubicBezTo>
                <a:cubicBezTo>
                  <a:pt x="919450" y="123244"/>
                  <a:pt x="917977" y="186778"/>
                  <a:pt x="923027" y="249902"/>
                </a:cubicBezTo>
                <a:cubicBezTo>
                  <a:pt x="923752" y="258966"/>
                  <a:pt x="927587" y="267648"/>
                  <a:pt x="931653" y="275781"/>
                </a:cubicBezTo>
                <a:cubicBezTo>
                  <a:pt x="936290" y="285054"/>
                  <a:pt x="941575" y="294329"/>
                  <a:pt x="948906" y="301660"/>
                </a:cubicBezTo>
                <a:cubicBezTo>
                  <a:pt x="956237" y="308991"/>
                  <a:pt x="966159" y="313162"/>
                  <a:pt x="974785" y="318913"/>
                </a:cubicBezTo>
                <a:cubicBezTo>
                  <a:pt x="983411" y="316038"/>
                  <a:pt x="993564" y="315967"/>
                  <a:pt x="1000664" y="310287"/>
                </a:cubicBezTo>
                <a:cubicBezTo>
                  <a:pt x="1019280" y="295394"/>
                  <a:pt x="1021364" y="270621"/>
                  <a:pt x="1026544" y="249902"/>
                </a:cubicBezTo>
                <a:cubicBezTo>
                  <a:pt x="1029419" y="203894"/>
                  <a:pt x="1028942" y="157554"/>
                  <a:pt x="1035170" y="111879"/>
                </a:cubicBezTo>
                <a:cubicBezTo>
                  <a:pt x="1036945" y="98860"/>
                  <a:pt x="1053028" y="47560"/>
                  <a:pt x="1069676" y="34241"/>
                </a:cubicBezTo>
                <a:cubicBezTo>
                  <a:pt x="1076776" y="28561"/>
                  <a:pt x="1086485" y="26263"/>
                  <a:pt x="1095555" y="25615"/>
                </a:cubicBezTo>
                <a:cubicBezTo>
                  <a:pt x="1127105" y="23362"/>
                  <a:pt x="1158815" y="25615"/>
                  <a:pt x="1190445" y="2561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6" name="Freeform 25"/>
          <p:cNvSpPr/>
          <p:nvPr/>
        </p:nvSpPr>
        <p:spPr>
          <a:xfrm>
            <a:off x="2627784" y="3933056"/>
            <a:ext cx="1190445" cy="318913"/>
          </a:xfrm>
          <a:custGeom>
            <a:avLst/>
            <a:gdLst>
              <a:gd name="connsiteX0" fmla="*/ 0 w 1190445"/>
              <a:gd name="connsiteY0" fmla="*/ 42868 h 318913"/>
              <a:gd name="connsiteX1" fmla="*/ 25879 w 1190445"/>
              <a:gd name="connsiteY1" fmla="*/ 16988 h 318913"/>
              <a:gd name="connsiteX2" fmla="*/ 103517 w 1190445"/>
              <a:gd name="connsiteY2" fmla="*/ 16988 h 318913"/>
              <a:gd name="connsiteX3" fmla="*/ 138023 w 1190445"/>
              <a:gd name="connsiteY3" fmla="*/ 68747 h 318913"/>
              <a:gd name="connsiteX4" fmla="*/ 146649 w 1190445"/>
              <a:gd name="connsiteY4" fmla="*/ 120505 h 318913"/>
              <a:gd name="connsiteX5" fmla="*/ 163902 w 1190445"/>
              <a:gd name="connsiteY5" fmla="*/ 249902 h 318913"/>
              <a:gd name="connsiteX6" fmla="*/ 207034 w 1190445"/>
              <a:gd name="connsiteY6" fmla="*/ 293034 h 318913"/>
              <a:gd name="connsiteX7" fmla="*/ 258793 w 1190445"/>
              <a:gd name="connsiteY7" fmla="*/ 310287 h 318913"/>
              <a:gd name="connsiteX8" fmla="*/ 310551 w 1190445"/>
              <a:gd name="connsiteY8" fmla="*/ 301660 h 318913"/>
              <a:gd name="connsiteX9" fmla="*/ 345057 w 1190445"/>
              <a:gd name="connsiteY9" fmla="*/ 249902 h 318913"/>
              <a:gd name="connsiteX10" fmla="*/ 362310 w 1190445"/>
              <a:gd name="connsiteY10" fmla="*/ 60120 h 318913"/>
              <a:gd name="connsiteX11" fmla="*/ 370936 w 1190445"/>
              <a:gd name="connsiteY11" fmla="*/ 34241 h 318913"/>
              <a:gd name="connsiteX12" fmla="*/ 422695 w 1190445"/>
              <a:gd name="connsiteY12" fmla="*/ 16988 h 318913"/>
              <a:gd name="connsiteX13" fmla="*/ 543464 w 1190445"/>
              <a:gd name="connsiteY13" fmla="*/ 25615 h 318913"/>
              <a:gd name="connsiteX14" fmla="*/ 552091 w 1190445"/>
              <a:gd name="connsiteY14" fmla="*/ 60120 h 318913"/>
              <a:gd name="connsiteX15" fmla="*/ 560717 w 1190445"/>
              <a:gd name="connsiteY15" fmla="*/ 249902 h 318913"/>
              <a:gd name="connsiteX16" fmla="*/ 569344 w 1190445"/>
              <a:gd name="connsiteY16" fmla="*/ 275781 h 318913"/>
              <a:gd name="connsiteX17" fmla="*/ 595223 w 1190445"/>
              <a:gd name="connsiteY17" fmla="*/ 284407 h 318913"/>
              <a:gd name="connsiteX18" fmla="*/ 646981 w 1190445"/>
              <a:gd name="connsiteY18" fmla="*/ 310287 h 318913"/>
              <a:gd name="connsiteX19" fmla="*/ 707366 w 1190445"/>
              <a:gd name="connsiteY19" fmla="*/ 293034 h 318913"/>
              <a:gd name="connsiteX20" fmla="*/ 733245 w 1190445"/>
              <a:gd name="connsiteY20" fmla="*/ 267154 h 318913"/>
              <a:gd name="connsiteX21" fmla="*/ 741872 w 1190445"/>
              <a:gd name="connsiteY21" fmla="*/ 241275 h 318913"/>
              <a:gd name="connsiteX22" fmla="*/ 750498 w 1190445"/>
              <a:gd name="connsiteY22" fmla="*/ 51494 h 318913"/>
              <a:gd name="connsiteX23" fmla="*/ 802257 w 1190445"/>
              <a:gd name="connsiteY23" fmla="*/ 25615 h 318913"/>
              <a:gd name="connsiteX24" fmla="*/ 905774 w 1190445"/>
              <a:gd name="connsiteY24" fmla="*/ 34241 h 318913"/>
              <a:gd name="connsiteX25" fmla="*/ 914400 w 1190445"/>
              <a:gd name="connsiteY25" fmla="*/ 60120 h 318913"/>
              <a:gd name="connsiteX26" fmla="*/ 923027 w 1190445"/>
              <a:gd name="connsiteY26" fmla="*/ 249902 h 318913"/>
              <a:gd name="connsiteX27" fmla="*/ 931653 w 1190445"/>
              <a:gd name="connsiteY27" fmla="*/ 275781 h 318913"/>
              <a:gd name="connsiteX28" fmla="*/ 948906 w 1190445"/>
              <a:gd name="connsiteY28" fmla="*/ 301660 h 318913"/>
              <a:gd name="connsiteX29" fmla="*/ 974785 w 1190445"/>
              <a:gd name="connsiteY29" fmla="*/ 318913 h 318913"/>
              <a:gd name="connsiteX30" fmla="*/ 1000664 w 1190445"/>
              <a:gd name="connsiteY30" fmla="*/ 310287 h 318913"/>
              <a:gd name="connsiteX31" fmla="*/ 1026544 w 1190445"/>
              <a:gd name="connsiteY31" fmla="*/ 249902 h 318913"/>
              <a:gd name="connsiteX32" fmla="*/ 1035170 w 1190445"/>
              <a:gd name="connsiteY32" fmla="*/ 111879 h 318913"/>
              <a:gd name="connsiteX33" fmla="*/ 1069676 w 1190445"/>
              <a:gd name="connsiteY33" fmla="*/ 34241 h 318913"/>
              <a:gd name="connsiteX34" fmla="*/ 1095555 w 1190445"/>
              <a:gd name="connsiteY34" fmla="*/ 25615 h 318913"/>
              <a:gd name="connsiteX35" fmla="*/ 1190445 w 1190445"/>
              <a:gd name="connsiteY35" fmla="*/ 25615 h 318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90445" h="318913">
                <a:moveTo>
                  <a:pt x="0" y="42868"/>
                </a:moveTo>
                <a:cubicBezTo>
                  <a:pt x="8626" y="34241"/>
                  <a:pt x="15728" y="23755"/>
                  <a:pt x="25879" y="16988"/>
                </a:cubicBezTo>
                <a:cubicBezTo>
                  <a:pt x="51361" y="0"/>
                  <a:pt x="75471" y="12314"/>
                  <a:pt x="103517" y="16988"/>
                </a:cubicBezTo>
                <a:cubicBezTo>
                  <a:pt x="115019" y="34241"/>
                  <a:pt x="134614" y="48294"/>
                  <a:pt x="138023" y="68747"/>
                </a:cubicBezTo>
                <a:cubicBezTo>
                  <a:pt x="140898" y="86000"/>
                  <a:pt x="144717" y="103121"/>
                  <a:pt x="146649" y="120505"/>
                </a:cubicBezTo>
                <a:cubicBezTo>
                  <a:pt x="149401" y="145272"/>
                  <a:pt x="146069" y="214234"/>
                  <a:pt x="163902" y="249902"/>
                </a:cubicBezTo>
                <a:cubicBezTo>
                  <a:pt x="174582" y="271262"/>
                  <a:pt x="184853" y="283176"/>
                  <a:pt x="207034" y="293034"/>
                </a:cubicBezTo>
                <a:cubicBezTo>
                  <a:pt x="223653" y="300420"/>
                  <a:pt x="258793" y="310287"/>
                  <a:pt x="258793" y="310287"/>
                </a:cubicBezTo>
                <a:cubicBezTo>
                  <a:pt x="276046" y="307411"/>
                  <a:pt x="296222" y="311690"/>
                  <a:pt x="310551" y="301660"/>
                </a:cubicBezTo>
                <a:cubicBezTo>
                  <a:pt x="327538" y="289769"/>
                  <a:pt x="345057" y="249902"/>
                  <a:pt x="345057" y="249902"/>
                </a:cubicBezTo>
                <a:cubicBezTo>
                  <a:pt x="372496" y="167580"/>
                  <a:pt x="344101" y="260417"/>
                  <a:pt x="362310" y="60120"/>
                </a:cubicBezTo>
                <a:cubicBezTo>
                  <a:pt x="363133" y="51064"/>
                  <a:pt x="363537" y="39526"/>
                  <a:pt x="370936" y="34241"/>
                </a:cubicBezTo>
                <a:cubicBezTo>
                  <a:pt x="385735" y="23670"/>
                  <a:pt x="422695" y="16988"/>
                  <a:pt x="422695" y="16988"/>
                </a:cubicBezTo>
                <a:cubicBezTo>
                  <a:pt x="462951" y="19864"/>
                  <a:pt x="505176" y="12852"/>
                  <a:pt x="543464" y="25615"/>
                </a:cubicBezTo>
                <a:cubicBezTo>
                  <a:pt x="554711" y="29364"/>
                  <a:pt x="551182" y="48299"/>
                  <a:pt x="552091" y="60120"/>
                </a:cubicBezTo>
                <a:cubicBezTo>
                  <a:pt x="556948" y="123259"/>
                  <a:pt x="555667" y="186778"/>
                  <a:pt x="560717" y="249902"/>
                </a:cubicBezTo>
                <a:cubicBezTo>
                  <a:pt x="561442" y="258966"/>
                  <a:pt x="562914" y="269351"/>
                  <a:pt x="569344" y="275781"/>
                </a:cubicBezTo>
                <a:cubicBezTo>
                  <a:pt x="575774" y="282211"/>
                  <a:pt x="586597" y="281532"/>
                  <a:pt x="595223" y="284407"/>
                </a:cubicBezTo>
                <a:cubicBezTo>
                  <a:pt x="605651" y="291359"/>
                  <a:pt x="631454" y="311840"/>
                  <a:pt x="646981" y="310287"/>
                </a:cubicBezTo>
                <a:cubicBezTo>
                  <a:pt x="667811" y="308204"/>
                  <a:pt x="687238" y="298785"/>
                  <a:pt x="707366" y="293034"/>
                </a:cubicBezTo>
                <a:cubicBezTo>
                  <a:pt x="715992" y="284407"/>
                  <a:pt x="726478" y="277305"/>
                  <a:pt x="733245" y="267154"/>
                </a:cubicBezTo>
                <a:cubicBezTo>
                  <a:pt x="738289" y="259588"/>
                  <a:pt x="741147" y="250339"/>
                  <a:pt x="741872" y="241275"/>
                </a:cubicBezTo>
                <a:cubicBezTo>
                  <a:pt x="746922" y="178151"/>
                  <a:pt x="740087" y="113958"/>
                  <a:pt x="750498" y="51494"/>
                </a:cubicBezTo>
                <a:cubicBezTo>
                  <a:pt x="752465" y="39690"/>
                  <a:pt x="794149" y="28317"/>
                  <a:pt x="802257" y="25615"/>
                </a:cubicBezTo>
                <a:cubicBezTo>
                  <a:pt x="836763" y="28490"/>
                  <a:pt x="872680" y="24058"/>
                  <a:pt x="905774" y="34241"/>
                </a:cubicBezTo>
                <a:cubicBezTo>
                  <a:pt x="914465" y="36915"/>
                  <a:pt x="913675" y="51056"/>
                  <a:pt x="914400" y="60120"/>
                </a:cubicBezTo>
                <a:cubicBezTo>
                  <a:pt x="919450" y="123244"/>
                  <a:pt x="917977" y="186778"/>
                  <a:pt x="923027" y="249902"/>
                </a:cubicBezTo>
                <a:cubicBezTo>
                  <a:pt x="923752" y="258966"/>
                  <a:pt x="927587" y="267648"/>
                  <a:pt x="931653" y="275781"/>
                </a:cubicBezTo>
                <a:cubicBezTo>
                  <a:pt x="936290" y="285054"/>
                  <a:pt x="941575" y="294329"/>
                  <a:pt x="948906" y="301660"/>
                </a:cubicBezTo>
                <a:cubicBezTo>
                  <a:pt x="956237" y="308991"/>
                  <a:pt x="966159" y="313162"/>
                  <a:pt x="974785" y="318913"/>
                </a:cubicBezTo>
                <a:cubicBezTo>
                  <a:pt x="983411" y="316038"/>
                  <a:pt x="993564" y="315967"/>
                  <a:pt x="1000664" y="310287"/>
                </a:cubicBezTo>
                <a:cubicBezTo>
                  <a:pt x="1019280" y="295394"/>
                  <a:pt x="1021364" y="270621"/>
                  <a:pt x="1026544" y="249902"/>
                </a:cubicBezTo>
                <a:cubicBezTo>
                  <a:pt x="1029419" y="203894"/>
                  <a:pt x="1028942" y="157554"/>
                  <a:pt x="1035170" y="111879"/>
                </a:cubicBezTo>
                <a:cubicBezTo>
                  <a:pt x="1036945" y="98860"/>
                  <a:pt x="1053028" y="47560"/>
                  <a:pt x="1069676" y="34241"/>
                </a:cubicBezTo>
                <a:cubicBezTo>
                  <a:pt x="1076776" y="28561"/>
                  <a:pt x="1086485" y="26263"/>
                  <a:pt x="1095555" y="25615"/>
                </a:cubicBezTo>
                <a:cubicBezTo>
                  <a:pt x="1127105" y="23362"/>
                  <a:pt x="1158815" y="25615"/>
                  <a:pt x="1190445" y="2561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7" name="TextBox 26"/>
          <p:cNvSpPr txBox="1"/>
          <p:nvPr/>
        </p:nvSpPr>
        <p:spPr>
          <a:xfrm>
            <a:off x="3707904" y="5157192"/>
            <a:ext cx="771365" cy="261610"/>
          </a:xfrm>
          <a:prstGeom prst="rect">
            <a:avLst/>
          </a:prstGeom>
          <a:noFill/>
        </p:spPr>
        <p:txBody>
          <a:bodyPr wrap="none" rtlCol="0">
            <a:spAutoFit/>
          </a:bodyPr>
          <a:lstStyle/>
          <a:p>
            <a:pPr algn="ctr"/>
            <a:r>
              <a:rPr lang="en-GB" sz="1100" dirty="0" smtClean="0">
                <a:latin typeface="Miriad Pro"/>
              </a:rPr>
              <a:t>Iron Core</a:t>
            </a:r>
            <a:endParaRPr lang="en-GB" sz="1100" dirty="0">
              <a:latin typeface="Miriad Pro"/>
            </a:endParaRPr>
          </a:p>
        </p:txBody>
      </p:sp>
      <p:sp>
        <p:nvSpPr>
          <p:cNvPr id="28" name="TextBox 27"/>
          <p:cNvSpPr txBox="1"/>
          <p:nvPr/>
        </p:nvSpPr>
        <p:spPr>
          <a:xfrm>
            <a:off x="2987824" y="3645024"/>
            <a:ext cx="546945" cy="261610"/>
          </a:xfrm>
          <a:prstGeom prst="rect">
            <a:avLst/>
          </a:prstGeom>
          <a:noFill/>
        </p:spPr>
        <p:txBody>
          <a:bodyPr wrap="none" rtlCol="0">
            <a:spAutoFit/>
          </a:bodyPr>
          <a:lstStyle/>
          <a:p>
            <a:r>
              <a:rPr lang="en-GB" sz="1050" dirty="0" smtClean="0">
                <a:latin typeface="Miriad Pro"/>
              </a:rPr>
              <a:t>Coil 2</a:t>
            </a:r>
            <a:endParaRPr lang="en-GB" sz="1050" dirty="0">
              <a:latin typeface="Miriad Pro"/>
            </a:endParaRPr>
          </a:p>
        </p:txBody>
      </p:sp>
      <p:cxnSp>
        <p:nvCxnSpPr>
          <p:cNvPr id="30" name="Straight Arrow Connector 29"/>
          <p:cNvCxnSpPr/>
          <p:nvPr/>
        </p:nvCxnSpPr>
        <p:spPr>
          <a:xfrm flipH="1" flipV="1">
            <a:off x="3923928" y="4077072"/>
            <a:ext cx="144016" cy="108012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1051992" y="3653408"/>
            <a:ext cx="1093569" cy="430887"/>
          </a:xfrm>
          <a:prstGeom prst="rect">
            <a:avLst/>
          </a:prstGeom>
          <a:noFill/>
        </p:spPr>
        <p:txBody>
          <a:bodyPr wrap="none" rtlCol="0">
            <a:spAutoFit/>
          </a:bodyPr>
          <a:lstStyle/>
          <a:p>
            <a:pPr algn="ctr"/>
            <a:r>
              <a:rPr lang="en-GB" sz="1100" dirty="0" smtClean="0">
                <a:latin typeface="Miriad Pro"/>
              </a:rPr>
              <a:t>Coil 1- </a:t>
            </a:r>
          </a:p>
          <a:p>
            <a:pPr algn="ctr"/>
            <a:r>
              <a:rPr lang="en-GB" sz="1100" dirty="0" smtClean="0">
                <a:latin typeface="Miriad Pro"/>
              </a:rPr>
              <a:t>Electromagnet</a:t>
            </a:r>
            <a:endParaRPr lang="en-GB" sz="1100" dirty="0">
              <a:latin typeface="Miriad Pro"/>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1321</TotalTime>
  <Words>1849</Words>
  <Application>Microsoft Office PowerPoint</Application>
  <PresentationFormat>On-screen Show (4:3)</PresentationFormat>
  <Paragraphs>251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Charlotte</dc:creator>
  <cp:lastModifiedBy>Sci1</cp:lastModifiedBy>
  <cp:revision>162</cp:revision>
  <dcterms:created xsi:type="dcterms:W3CDTF">2014-03-24T20:06:20Z</dcterms:created>
  <dcterms:modified xsi:type="dcterms:W3CDTF">2016-01-26T00:27:06Z</dcterms:modified>
</cp:coreProperties>
</file>