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80" r:id="rId3"/>
    <p:sldId id="258" r:id="rId4"/>
    <p:sldId id="259" r:id="rId5"/>
    <p:sldId id="273" r:id="rId6"/>
    <p:sldId id="282" r:id="rId7"/>
    <p:sldId id="290" r:id="rId8"/>
    <p:sldId id="291" r:id="rId9"/>
    <p:sldId id="292" r:id="rId10"/>
    <p:sldId id="286" r:id="rId11"/>
    <p:sldId id="288" r:id="rId12"/>
    <p:sldId id="276" r:id="rId13"/>
    <p:sldId id="278" r:id="rId14"/>
    <p:sldId id="262" r:id="rId15"/>
    <p:sldId id="263" r:id="rId16"/>
    <p:sldId id="279" r:id="rId17"/>
    <p:sldId id="264" r:id="rId18"/>
    <p:sldId id="265" r:id="rId19"/>
    <p:sldId id="266" r:id="rId20"/>
    <p:sldId id="270" r:id="rId21"/>
    <p:sldId id="277" r:id="rId22"/>
    <p:sldId id="267" r:id="rId23"/>
    <p:sldId id="268" r:id="rId24"/>
    <p:sldId id="269" r:id="rId25"/>
    <p:sldId id="271" r:id="rId2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DBFB3-1685-42C0-BC5F-BBC2FFF12FC4}" type="datetimeFigureOut">
              <a:rPr lang="en-GB" smtClean="0"/>
              <a:pPr/>
              <a:t>18/09/2012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E4B91-A2A2-4D07-8D5B-C346C273D28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318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E4B91-A2A2-4D07-8D5B-C346C273D28B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Not a lot of difference between</a:t>
            </a:r>
            <a:r>
              <a:rPr lang="en-GB" baseline="0" dirty="0" smtClean="0"/>
              <a:t> the four spectra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E4B91-A2A2-4D07-8D5B-C346C273D28B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Butan-1-ol, two CH2</a:t>
            </a:r>
            <a:r>
              <a:rPr lang="en-GB" baseline="0" dirty="0" smtClean="0"/>
              <a:t> groups show up </a:t>
            </a:r>
            <a:r>
              <a:rPr lang="en-GB" baseline="0" smtClean="0"/>
              <a:t>as identical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E4B91-A2A2-4D07-8D5B-C346C273D28B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Butan-2-ol, 5 environments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E4B91-A2A2-4D07-8D5B-C346C273D28B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2</a:t>
            </a:r>
            <a:r>
              <a:rPr lang="en-GB" baseline="0" dirty="0" smtClean="0"/>
              <a:t> methyl propan-1-ol, 4 environments, 2 CH3’s identical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E4B91-A2A2-4D07-8D5B-C346C273D28B}" type="slidenum">
              <a:rPr lang="en-GB" smtClean="0"/>
              <a:pPr/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2 Methyl</a:t>
            </a:r>
            <a:r>
              <a:rPr lang="en-GB" baseline="0" dirty="0" smtClean="0"/>
              <a:t> propan-2-ol, only two environments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E4B91-A2A2-4D07-8D5B-C346C273D28B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58774-75AF-4A31-8FEE-6005C3FB2BF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4009CD-E273-47FD-B463-A329D774F8D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5E9A86-10CE-452D-94A6-52590A8CBA2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605837-67AA-4AB6-BFEA-CF68357B9EF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806DF8-BD89-4EF4-96EC-3CE77266D51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4A765E-73F3-4AF0-B62B-43FE7719081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DE2340-A959-43B4-BD1A-697519F8A74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B172A-EBD0-427E-8424-DA47C3CF8AF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0520D-677B-4EBF-BB58-4E15131F2A2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063BE-8F84-424A-B21C-B4519178A91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DB24C-E185-4970-B8BD-C214987EEEC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EB6FFFE-9408-479D-9333-97F95C186688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NMR Spectroscopy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Example:C</a:t>
            </a:r>
            <a:r>
              <a:rPr lang="en-GB" baseline="-25000" smtClean="0"/>
              <a:t>4</a:t>
            </a:r>
            <a:r>
              <a:rPr lang="en-GB" smtClean="0"/>
              <a:t>H</a:t>
            </a:r>
            <a:r>
              <a:rPr lang="en-GB" baseline="-25000" smtClean="0"/>
              <a:t>8</a:t>
            </a:r>
            <a:r>
              <a:rPr lang="en-GB" smtClean="0"/>
              <a:t>O</a:t>
            </a:r>
            <a:r>
              <a:rPr lang="en-GB" baseline="-25000" smtClean="0"/>
              <a:t>2</a:t>
            </a:r>
            <a:r>
              <a:rPr lang="en-GB" smtClean="0"/>
              <a:t> </a:t>
            </a:r>
          </a:p>
        </p:txBody>
      </p:sp>
      <p:pic>
        <p:nvPicPr>
          <p:cNvPr id="13316" name="Picture 2" descr="nmrethylet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069975"/>
            <a:ext cx="8243962" cy="578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Example:C</a:t>
            </a:r>
            <a:r>
              <a:rPr lang="en-GB" baseline="-25000" smtClean="0"/>
              <a:t>4</a:t>
            </a:r>
            <a:r>
              <a:rPr lang="en-GB" smtClean="0"/>
              <a:t>H</a:t>
            </a:r>
            <a:r>
              <a:rPr lang="en-GB" baseline="-25000" smtClean="0"/>
              <a:t>8</a:t>
            </a:r>
            <a:r>
              <a:rPr lang="en-GB" smtClean="0"/>
              <a:t>O</a:t>
            </a:r>
            <a:r>
              <a:rPr lang="en-GB" baseline="-25000" smtClean="0"/>
              <a:t>2</a:t>
            </a:r>
            <a:r>
              <a:rPr lang="en-GB" smtClean="0"/>
              <a:t> </a:t>
            </a:r>
          </a:p>
        </p:txBody>
      </p:sp>
      <p:pic>
        <p:nvPicPr>
          <p:cNvPr id="21506" name="Picture 2" descr="nmrethylet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069453"/>
            <a:ext cx="8531994" cy="5788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627313" y="4437063"/>
            <a:ext cx="6492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CH2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339975" y="4652963"/>
            <a:ext cx="1295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Next to CH3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724525" y="1412875"/>
            <a:ext cx="1008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CH3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148263" y="1773238"/>
            <a:ext cx="17272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no H present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019925" y="3429000"/>
            <a:ext cx="720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CH3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300788" y="3716338"/>
            <a:ext cx="14398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Next to CH2</a:t>
            </a:r>
          </a:p>
        </p:txBody>
      </p:sp>
      <p:pic>
        <p:nvPicPr>
          <p:cNvPr id="22530" name="Picture 2" descr="anotat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701" y="1871517"/>
            <a:ext cx="4986337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4" grpId="0"/>
      <p:bldP spid="15" grpId="0"/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Ethanol Practice</a:t>
            </a:r>
            <a:endParaRPr lang="en-GB" dirty="0"/>
          </a:p>
        </p:txBody>
      </p:sp>
      <p:pic>
        <p:nvPicPr>
          <p:cNvPr id="9221" name="Picture 5" descr="ethanolnmr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19250" y="1695450"/>
            <a:ext cx="5905500" cy="4333875"/>
          </a:xfrm>
        </p:spPr>
      </p:pic>
      <p:sp>
        <p:nvSpPr>
          <p:cNvPr id="4" name="TextBox 3"/>
          <p:cNvSpPr txBox="1"/>
          <p:nvPr/>
        </p:nvSpPr>
        <p:spPr>
          <a:xfrm>
            <a:off x="4860032" y="3212976"/>
            <a:ext cx="6655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aseline="60000" dirty="0" smtClean="0">
                <a:sym typeface="Symbol"/>
              </a:rPr>
              <a:t>2</a:t>
            </a:r>
            <a:r>
              <a:rPr lang="en-GB" sz="7200" dirty="0" smtClean="0">
                <a:sym typeface="Symbol"/>
              </a:rPr>
              <a:t>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580112" y="3573016"/>
            <a:ext cx="6655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aseline="80000" dirty="0" smtClean="0">
                <a:sym typeface="Symbol"/>
              </a:rPr>
              <a:t>1</a:t>
            </a:r>
            <a:r>
              <a:rPr lang="en-GB" sz="7200" dirty="0" smtClean="0">
                <a:sym typeface="Symbol"/>
              </a:rPr>
              <a:t>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084168" y="1844824"/>
            <a:ext cx="6655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aseline="50000" dirty="0">
                <a:sym typeface="Symbol"/>
              </a:rPr>
              <a:t>3</a:t>
            </a:r>
            <a:r>
              <a:rPr lang="en-GB" sz="7200" dirty="0" smtClean="0">
                <a:sym typeface="Symbol"/>
              </a:rPr>
              <a:t>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Ethanol Practice</a:t>
            </a:r>
            <a:endParaRPr lang="en-GB" dirty="0"/>
          </a:p>
        </p:txBody>
      </p:sp>
      <p:pic>
        <p:nvPicPr>
          <p:cNvPr id="9221" name="Picture 5" descr="ethanolnmr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19250" y="1695450"/>
            <a:ext cx="5905500" cy="4333875"/>
          </a:xfrm>
        </p:spPr>
      </p:pic>
      <p:sp>
        <p:nvSpPr>
          <p:cNvPr id="4" name="TextBox 3"/>
          <p:cNvSpPr txBox="1"/>
          <p:nvPr/>
        </p:nvSpPr>
        <p:spPr>
          <a:xfrm>
            <a:off x="4860032" y="3212976"/>
            <a:ext cx="6655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aseline="60000" dirty="0" smtClean="0">
                <a:sym typeface="Symbol"/>
              </a:rPr>
              <a:t>2</a:t>
            </a:r>
            <a:r>
              <a:rPr lang="en-GB" sz="7200" dirty="0" smtClean="0">
                <a:sym typeface="Symbol"/>
              </a:rPr>
              <a:t>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580112" y="3573016"/>
            <a:ext cx="6655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aseline="80000" dirty="0" smtClean="0">
                <a:sym typeface="Symbol"/>
              </a:rPr>
              <a:t>1</a:t>
            </a:r>
            <a:r>
              <a:rPr lang="en-GB" sz="7200" dirty="0" smtClean="0">
                <a:sym typeface="Symbol"/>
              </a:rPr>
              <a:t>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084168" y="1844824"/>
            <a:ext cx="6655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aseline="50000" dirty="0">
                <a:sym typeface="Symbol"/>
              </a:rPr>
              <a:t>3</a:t>
            </a:r>
            <a:r>
              <a:rPr lang="en-GB" sz="7200" dirty="0" smtClean="0">
                <a:sym typeface="Symbol"/>
              </a:rPr>
              <a:t></a:t>
            </a:r>
            <a:endParaRPr lang="en-GB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6300192" y="1844824"/>
            <a:ext cx="864096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V="1">
            <a:off x="4896036" y="2744924"/>
            <a:ext cx="1296144" cy="7920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2267744" y="2636914"/>
            <a:ext cx="2880320" cy="151216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948264" y="476672"/>
            <a:ext cx="2018501" cy="14773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Chemical shift 1.2</a:t>
            </a:r>
          </a:p>
          <a:p>
            <a:r>
              <a:rPr lang="en-GB" dirty="0" smtClean="0"/>
              <a:t>So  R-CH</a:t>
            </a:r>
          </a:p>
          <a:p>
            <a:endParaRPr lang="en-GB" dirty="0" smtClean="0"/>
          </a:p>
          <a:p>
            <a:r>
              <a:rPr lang="en-GB" dirty="0" smtClean="0"/>
              <a:t>Integral  3</a:t>
            </a:r>
          </a:p>
          <a:p>
            <a:r>
              <a:rPr lang="en-GB" dirty="0" smtClean="0"/>
              <a:t>So  R-CH</a:t>
            </a:r>
            <a:r>
              <a:rPr lang="en-GB" sz="2400" baseline="-25000" dirty="0" smtClean="0"/>
              <a:t>3</a:t>
            </a:r>
            <a:endParaRPr lang="en-GB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251520" y="1628800"/>
            <a:ext cx="2018501" cy="14773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Chemical shift 3.7</a:t>
            </a:r>
          </a:p>
          <a:p>
            <a:r>
              <a:rPr lang="en-GB" dirty="0" smtClean="0"/>
              <a:t>So  O-CH-</a:t>
            </a:r>
          </a:p>
          <a:p>
            <a:endParaRPr lang="en-GB" dirty="0" smtClean="0"/>
          </a:p>
          <a:p>
            <a:r>
              <a:rPr lang="en-GB" dirty="0" smtClean="0"/>
              <a:t>Integral  2</a:t>
            </a:r>
          </a:p>
          <a:p>
            <a:r>
              <a:rPr lang="en-GB" dirty="0" smtClean="0"/>
              <a:t>So  O-CH</a:t>
            </a:r>
            <a:r>
              <a:rPr lang="en-GB" sz="2400" baseline="-25000" dirty="0" smtClean="0"/>
              <a:t>2</a:t>
            </a:r>
            <a:endParaRPr lang="en-GB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3131840" y="1340768"/>
            <a:ext cx="2018501" cy="1477328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Chemical shift 2.7</a:t>
            </a:r>
          </a:p>
          <a:p>
            <a:r>
              <a:rPr lang="en-GB" dirty="0" smtClean="0"/>
              <a:t>Possible -OH</a:t>
            </a:r>
          </a:p>
          <a:p>
            <a:endParaRPr lang="en-GB" dirty="0" smtClean="0"/>
          </a:p>
          <a:p>
            <a:r>
              <a:rPr lang="en-GB" dirty="0" smtClean="0"/>
              <a:t>Integral  1</a:t>
            </a:r>
          </a:p>
          <a:p>
            <a:r>
              <a:rPr lang="en-GB" dirty="0" smtClean="0"/>
              <a:t>So  -OH</a:t>
            </a:r>
            <a:endParaRPr lang="en-GB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Propanols</a:t>
            </a:r>
          </a:p>
        </p:txBody>
      </p:sp>
      <p:pic>
        <p:nvPicPr>
          <p:cNvPr id="11269" name="Picture 5" descr="propan1olir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7200" y="1628800"/>
            <a:ext cx="4038600" cy="4608512"/>
          </a:xfrm>
        </p:spPr>
      </p:pic>
      <p:pic>
        <p:nvPicPr>
          <p:cNvPr id="11270" name="Picture 6" descr="propan2olir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48200" y="1628800"/>
            <a:ext cx="4038600" cy="4608512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Propanols</a:t>
            </a:r>
          </a:p>
        </p:txBody>
      </p:sp>
      <p:pic>
        <p:nvPicPr>
          <p:cNvPr id="13318" name="Picture 6" descr="propan1olnmr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2381250"/>
            <a:ext cx="4038600" cy="4072086"/>
          </a:xfrm>
        </p:spPr>
      </p:pic>
      <p:pic>
        <p:nvPicPr>
          <p:cNvPr id="13320" name="Picture 8" descr="propan2olnm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48200" y="2381250"/>
            <a:ext cx="4038600" cy="4072086"/>
          </a:xfrm>
        </p:spPr>
      </p:pic>
      <p:cxnSp>
        <p:nvCxnSpPr>
          <p:cNvPr id="11" name="Straight Arrow Connector 10"/>
          <p:cNvCxnSpPr/>
          <p:nvPr/>
        </p:nvCxnSpPr>
        <p:spPr>
          <a:xfrm rot="5400000" flipH="1" flipV="1">
            <a:off x="3748102" y="2245062"/>
            <a:ext cx="711695" cy="21602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31840" y="1277144"/>
            <a:ext cx="2018501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Chemical shift 1.0</a:t>
            </a:r>
          </a:p>
          <a:p>
            <a:r>
              <a:rPr lang="en-GB" dirty="0" smtClean="0"/>
              <a:t>So  R-CH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2267744" y="4941166"/>
            <a:ext cx="792088" cy="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79512" y="4725144"/>
            <a:ext cx="2018501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Chemical shift 3.7</a:t>
            </a:r>
          </a:p>
          <a:p>
            <a:r>
              <a:rPr lang="en-GB" dirty="0" smtClean="0"/>
              <a:t>So  O-CH-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rot="10800000">
            <a:off x="2267744" y="4005064"/>
            <a:ext cx="1224136" cy="7200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51520" y="3789040"/>
            <a:ext cx="2018501" cy="646331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Chemical shift 2.7</a:t>
            </a:r>
          </a:p>
          <a:p>
            <a:r>
              <a:rPr lang="en-GB" dirty="0" smtClean="0"/>
              <a:t>Possible -OH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rot="16200000" flipV="1">
            <a:off x="2483768" y="3429000"/>
            <a:ext cx="1584176" cy="100811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55576" y="2420888"/>
            <a:ext cx="2018501" cy="646331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Chemical shift 1.7</a:t>
            </a:r>
          </a:p>
          <a:p>
            <a:r>
              <a:rPr lang="en-GB" dirty="0" smtClean="0"/>
              <a:t>So  R-CH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96136" y="1340768"/>
            <a:ext cx="2172390" cy="1477328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Four environments,</a:t>
            </a:r>
          </a:p>
          <a:p>
            <a:endParaRPr lang="en-GB" dirty="0" smtClean="0"/>
          </a:p>
          <a:p>
            <a:r>
              <a:rPr lang="en-GB" dirty="0" smtClean="0"/>
              <a:t>Four types of H</a:t>
            </a:r>
          </a:p>
          <a:p>
            <a:endParaRPr lang="en-GB" dirty="0" smtClean="0"/>
          </a:p>
          <a:p>
            <a:r>
              <a:rPr lang="en-GB" dirty="0" smtClean="0"/>
              <a:t>CH</a:t>
            </a:r>
            <a:r>
              <a:rPr lang="en-GB" sz="2000" baseline="-25000" dirty="0" smtClean="0"/>
              <a:t>3</a:t>
            </a:r>
            <a:r>
              <a:rPr lang="en-GB" dirty="0" smtClean="0"/>
              <a:t>CH</a:t>
            </a:r>
            <a:r>
              <a:rPr lang="en-GB" sz="2000" baseline="-25000" dirty="0" smtClean="0"/>
              <a:t>2</a:t>
            </a:r>
            <a:r>
              <a:rPr lang="en-GB" dirty="0" smtClean="0"/>
              <a:t>CH</a:t>
            </a:r>
            <a:r>
              <a:rPr lang="en-GB" sz="2000" baseline="-25000" dirty="0" smtClean="0"/>
              <a:t>2</a:t>
            </a:r>
            <a:r>
              <a:rPr lang="en-GB" dirty="0" smtClean="0"/>
              <a:t>OH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24" grpId="0" animBg="1"/>
      <p:bldP spid="27" grpId="0" animBg="1"/>
      <p:bldP spid="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Propanols</a:t>
            </a:r>
          </a:p>
        </p:txBody>
      </p:sp>
      <p:pic>
        <p:nvPicPr>
          <p:cNvPr id="13318" name="Picture 6" descr="propan1olnmr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2381250"/>
            <a:ext cx="4038600" cy="4072086"/>
          </a:xfrm>
        </p:spPr>
      </p:pic>
      <p:pic>
        <p:nvPicPr>
          <p:cNvPr id="13320" name="Picture 8" descr="propan2olnm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48200" y="2381250"/>
            <a:ext cx="4038600" cy="4072086"/>
          </a:xfrm>
        </p:spPr>
      </p:pic>
      <p:cxnSp>
        <p:nvCxnSpPr>
          <p:cNvPr id="5" name="Straight Arrow Connector 4"/>
          <p:cNvCxnSpPr/>
          <p:nvPr/>
        </p:nvCxnSpPr>
        <p:spPr>
          <a:xfrm rot="16200000" flipV="1">
            <a:off x="7668345" y="2204864"/>
            <a:ext cx="792089" cy="7201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948264" y="1124744"/>
            <a:ext cx="2018501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Chemical shift 1.1</a:t>
            </a:r>
          </a:p>
          <a:p>
            <a:r>
              <a:rPr lang="en-GB" dirty="0" smtClean="0"/>
              <a:t>So  R-CH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rot="16200000" flipV="1">
            <a:off x="6372201" y="4581127"/>
            <a:ext cx="864094" cy="7200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860032" y="3861048"/>
            <a:ext cx="2018501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Chemical shift 4.0</a:t>
            </a:r>
          </a:p>
          <a:p>
            <a:r>
              <a:rPr lang="en-GB" dirty="0" smtClean="0"/>
              <a:t>So  O-CH-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rot="16200000" flipV="1">
            <a:off x="6624228" y="3465004"/>
            <a:ext cx="1368152" cy="86409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788024" y="2708920"/>
            <a:ext cx="2018501" cy="646331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Chemical shift 2.7</a:t>
            </a:r>
          </a:p>
          <a:p>
            <a:r>
              <a:rPr lang="en-GB" dirty="0" smtClean="0"/>
              <a:t>Possible -OH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5576" y="1052736"/>
            <a:ext cx="2513893" cy="1959511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Three environments,</a:t>
            </a:r>
          </a:p>
          <a:p>
            <a:endParaRPr lang="en-GB" dirty="0" smtClean="0"/>
          </a:p>
          <a:p>
            <a:r>
              <a:rPr lang="en-GB" dirty="0" smtClean="0"/>
              <a:t>Three types of H</a:t>
            </a:r>
          </a:p>
          <a:p>
            <a:endParaRPr lang="en-GB" dirty="0" smtClean="0"/>
          </a:p>
          <a:p>
            <a:r>
              <a:rPr lang="en-GB" dirty="0" smtClean="0"/>
              <a:t>CH</a:t>
            </a:r>
            <a:r>
              <a:rPr lang="en-GB" sz="2000" baseline="-25000" dirty="0" smtClean="0"/>
              <a:t>3</a:t>
            </a:r>
            <a:r>
              <a:rPr lang="en-GB" dirty="0" smtClean="0"/>
              <a:t>CHOHCH</a:t>
            </a:r>
            <a:r>
              <a:rPr lang="en-GB" sz="2000" baseline="-25000" dirty="0" smtClean="0"/>
              <a:t>3</a:t>
            </a:r>
          </a:p>
          <a:p>
            <a:endParaRPr lang="en-GB" sz="2000" baseline="-25000" dirty="0" smtClean="0"/>
          </a:p>
          <a:p>
            <a:r>
              <a:rPr lang="en-GB" dirty="0" smtClean="0"/>
              <a:t>Two CH</a:t>
            </a:r>
            <a:r>
              <a:rPr lang="en-GB" sz="2000" baseline="-25000" dirty="0" smtClean="0"/>
              <a:t>3</a:t>
            </a:r>
            <a:r>
              <a:rPr lang="en-GB" dirty="0" smtClean="0"/>
              <a:t>s are identical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7" grpId="0" animBg="1"/>
      <p:bldP spid="22" grpId="0" animBg="1"/>
      <p:bldP spid="1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Butanols</a:t>
            </a:r>
          </a:p>
        </p:txBody>
      </p:sp>
      <p:pic>
        <p:nvPicPr>
          <p:cNvPr id="14343" name="Picture 7" descr="butan1olir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830388" y="1600200"/>
            <a:ext cx="5851525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Butanols</a:t>
            </a:r>
          </a:p>
        </p:txBody>
      </p:sp>
      <p:pic>
        <p:nvPicPr>
          <p:cNvPr id="15364" name="Picture 4" descr="butan2olir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830388" y="1600200"/>
            <a:ext cx="5851525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Butanols</a:t>
            </a:r>
          </a:p>
        </p:txBody>
      </p:sp>
      <p:pic>
        <p:nvPicPr>
          <p:cNvPr id="16388" name="Picture 4" descr="2methyl2propan1olir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830388" y="1600200"/>
            <a:ext cx="5851525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44624"/>
            <a:ext cx="2962672" cy="634082"/>
          </a:xfrm>
        </p:spPr>
        <p:txBody>
          <a:bodyPr/>
          <a:lstStyle/>
          <a:p>
            <a:pPr algn="l" eaLnBrk="1" hangingPunct="1"/>
            <a:r>
              <a:rPr lang="en-GB" sz="3600" dirty="0" smtClean="0">
                <a:latin typeface="Comic Sans MS" pitchFamily="66" charset="0"/>
              </a:rPr>
              <a:t>What is it?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476672"/>
            <a:ext cx="8784976" cy="590465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GB" sz="20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sz="2000" dirty="0" smtClean="0">
                <a:latin typeface="Comic Sans MS" pitchFamily="66" charset="0"/>
              </a:rPr>
              <a:t>NMR </a:t>
            </a:r>
            <a:r>
              <a:rPr lang="en-GB" sz="2000" dirty="0" smtClean="0">
                <a:latin typeface="Comic Sans MS" pitchFamily="66" charset="0"/>
              </a:rPr>
              <a:t>uses </a:t>
            </a:r>
            <a:r>
              <a:rPr lang="en-GB" sz="2000" dirty="0" smtClean="0">
                <a:latin typeface="Comic Sans MS" pitchFamily="66" charset="0"/>
              </a:rPr>
              <a:t>radio waves </a:t>
            </a:r>
            <a:r>
              <a:rPr lang="en-GB" sz="2000" dirty="0" smtClean="0">
                <a:latin typeface="Comic Sans MS" pitchFamily="66" charset="0"/>
              </a:rPr>
              <a:t>to obtain information about H atoms in a </a:t>
            </a:r>
            <a:r>
              <a:rPr lang="en-GB" sz="2000" dirty="0" smtClean="0">
                <a:latin typeface="Comic Sans MS" pitchFamily="66" charset="0"/>
              </a:rPr>
              <a:t>molecule</a:t>
            </a:r>
          </a:p>
          <a:p>
            <a:pPr eaLnBrk="1" hangingPunct="1">
              <a:lnSpc>
                <a:spcPct val="90000"/>
              </a:lnSpc>
            </a:pPr>
            <a:endParaRPr lang="en-GB" sz="2000" dirty="0" smtClean="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GB" sz="2000" dirty="0" smtClean="0">
                <a:latin typeface="Comic Sans MS" pitchFamily="66" charset="0"/>
              </a:rPr>
              <a:t>NMR distinguishes between environments inside a </a:t>
            </a:r>
            <a:r>
              <a:rPr lang="en-GB" sz="2000" dirty="0" smtClean="0">
                <a:latin typeface="Comic Sans MS" pitchFamily="66" charset="0"/>
              </a:rPr>
              <a:t>molecule</a:t>
            </a:r>
          </a:p>
          <a:p>
            <a:pPr>
              <a:lnSpc>
                <a:spcPct val="90000"/>
              </a:lnSpc>
            </a:pPr>
            <a:endParaRPr lang="en-GB" sz="2000" dirty="0" smtClean="0">
              <a:latin typeface="Comic Sans MS" pitchFamily="66" charset="0"/>
            </a:endParaRPr>
          </a:p>
          <a:p>
            <a:r>
              <a:rPr lang="en-GB" sz="2000" dirty="0" smtClean="0">
                <a:latin typeface="Comic Sans MS" pitchFamily="66" charset="0"/>
              </a:rPr>
              <a:t>This gives information about the carbon </a:t>
            </a:r>
            <a:r>
              <a:rPr lang="en-GB" sz="2000" dirty="0" smtClean="0">
                <a:latin typeface="Comic Sans MS" pitchFamily="66" charset="0"/>
              </a:rPr>
              <a:t>skeleton</a:t>
            </a:r>
          </a:p>
          <a:p>
            <a:endParaRPr lang="en-GB" sz="2000" dirty="0" smtClean="0">
              <a:latin typeface="Comic Sans MS" pitchFamily="66" charset="0"/>
            </a:endParaRPr>
          </a:p>
          <a:p>
            <a:r>
              <a:rPr lang="en-GB" sz="2000" dirty="0" smtClean="0">
                <a:latin typeface="Comic Sans MS" pitchFamily="66" charset="0"/>
              </a:rPr>
              <a:t>You get far more information than you do from Mass Spec and </a:t>
            </a:r>
            <a:r>
              <a:rPr lang="en-GB" sz="2000" dirty="0" smtClean="0">
                <a:latin typeface="Comic Sans MS" pitchFamily="66" charset="0"/>
              </a:rPr>
              <a:t>IR</a:t>
            </a:r>
          </a:p>
          <a:p>
            <a:endParaRPr lang="en-GB" sz="2000" dirty="0" smtClean="0">
              <a:latin typeface="Comic Sans MS" pitchFamily="66" charset="0"/>
            </a:endParaRPr>
          </a:p>
          <a:p>
            <a:r>
              <a:rPr lang="en-GB" sz="2000" dirty="0">
                <a:latin typeface="Comic Sans MS" pitchFamily="66" charset="0"/>
              </a:rPr>
              <a:t>NMR Spectroscopy recognises protons. </a:t>
            </a:r>
          </a:p>
          <a:p>
            <a:endParaRPr lang="en-GB" sz="2000" dirty="0">
              <a:latin typeface="Comic Sans MS" pitchFamily="66" charset="0"/>
            </a:endParaRPr>
          </a:p>
          <a:p>
            <a:r>
              <a:rPr lang="en-GB" sz="2000" dirty="0">
                <a:latin typeface="Comic Sans MS" pitchFamily="66" charset="0"/>
              </a:rPr>
              <a:t>It is often called Proton NMR or 1H-NMR</a:t>
            </a:r>
          </a:p>
          <a:p>
            <a:endParaRPr lang="en-GB" sz="2000" dirty="0">
              <a:latin typeface="Comic Sans MS" pitchFamily="66" charset="0"/>
            </a:endParaRPr>
          </a:p>
          <a:p>
            <a:r>
              <a:rPr lang="en-GB" sz="2000" dirty="0">
                <a:latin typeface="Comic Sans MS" pitchFamily="66" charset="0"/>
              </a:rPr>
              <a:t>The protons all interact with radio waves</a:t>
            </a:r>
          </a:p>
          <a:p>
            <a:endParaRPr lang="en-GB" sz="2000" dirty="0">
              <a:latin typeface="Comic Sans MS" pitchFamily="66" charset="0"/>
            </a:endParaRPr>
          </a:p>
          <a:p>
            <a:r>
              <a:rPr lang="en-GB" sz="2000" dirty="0">
                <a:latin typeface="Comic Sans MS" pitchFamily="66" charset="0"/>
              </a:rPr>
              <a:t>The frequency of interaction is determined by the ENVIRONMENT that they are in. 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Butanols</a:t>
            </a:r>
          </a:p>
        </p:txBody>
      </p:sp>
      <p:pic>
        <p:nvPicPr>
          <p:cNvPr id="20485" name="Picture 5" descr="2methyl2propan2oli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830388" y="1600200"/>
            <a:ext cx="5851525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Now match the NMR to the IR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Sorry, no integrals to help you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Butanols</a:t>
            </a:r>
          </a:p>
        </p:txBody>
      </p:sp>
      <p:pic>
        <p:nvPicPr>
          <p:cNvPr id="17412" name="Picture 4" descr="butan1olnm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803400" y="1695450"/>
            <a:ext cx="5905500" cy="43338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Butanols</a:t>
            </a:r>
          </a:p>
        </p:txBody>
      </p:sp>
      <p:pic>
        <p:nvPicPr>
          <p:cNvPr id="18436" name="Picture 4" descr="butan2olnm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803400" y="1695450"/>
            <a:ext cx="5905500" cy="43338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Butanols</a:t>
            </a:r>
          </a:p>
        </p:txBody>
      </p:sp>
      <p:pic>
        <p:nvPicPr>
          <p:cNvPr id="19460" name="Picture 4" descr="2methyl2propan1olnm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803400" y="1695450"/>
            <a:ext cx="5905500" cy="43338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Butanols</a:t>
            </a:r>
          </a:p>
        </p:txBody>
      </p:sp>
      <p:pic>
        <p:nvPicPr>
          <p:cNvPr id="21509" name="Picture 5" descr="2methyl2propan2olnmr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731963" y="1695450"/>
            <a:ext cx="5905500" cy="43338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Ethanol</a:t>
            </a:r>
            <a:endParaRPr lang="en-GB" dirty="0"/>
          </a:p>
        </p:txBody>
      </p:sp>
      <p:pic>
        <p:nvPicPr>
          <p:cNvPr id="4102" name="Picture 6" descr="ethanolir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16556" b="18239"/>
          <a:stretch>
            <a:fillRect/>
          </a:stretch>
        </p:blipFill>
        <p:spPr>
          <a:xfrm>
            <a:off x="146476" y="1556792"/>
            <a:ext cx="8890020" cy="4483600"/>
          </a:xfrm>
        </p:spPr>
      </p:pic>
      <p:sp>
        <p:nvSpPr>
          <p:cNvPr id="4" name="TextBox 3"/>
          <p:cNvSpPr txBox="1"/>
          <p:nvPr/>
        </p:nvSpPr>
        <p:spPr>
          <a:xfrm>
            <a:off x="1331640" y="616530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-OH stretch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015836" y="6165304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C-O stretch</a:t>
            </a:r>
            <a:endParaRPr lang="en-GB" dirty="0"/>
          </a:p>
        </p:txBody>
      </p:sp>
      <p:cxnSp>
        <p:nvCxnSpPr>
          <p:cNvPr id="7" name="Straight Arrow Connector 6"/>
          <p:cNvCxnSpPr/>
          <p:nvPr/>
        </p:nvCxnSpPr>
        <p:spPr>
          <a:xfrm rot="16200000" flipV="1">
            <a:off x="1439652" y="5841268"/>
            <a:ext cx="432048" cy="7200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 flipH="1" flipV="1">
            <a:off x="6084168" y="5373216"/>
            <a:ext cx="1152128" cy="2880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Propanol</a:t>
            </a:r>
            <a:endParaRPr lang="en-GB" dirty="0"/>
          </a:p>
        </p:txBody>
      </p:sp>
      <p:pic>
        <p:nvPicPr>
          <p:cNvPr id="6152" name="Picture 8" descr="dimethyletherir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17479" b="18327"/>
          <a:stretch>
            <a:fillRect/>
          </a:stretch>
        </p:blipFill>
        <p:spPr>
          <a:xfrm>
            <a:off x="44369" y="1772816"/>
            <a:ext cx="8992127" cy="4464496"/>
          </a:xfrm>
        </p:spPr>
      </p:pic>
      <p:sp>
        <p:nvSpPr>
          <p:cNvPr id="4" name="TextBox 3"/>
          <p:cNvSpPr txBox="1"/>
          <p:nvPr/>
        </p:nvSpPr>
        <p:spPr>
          <a:xfrm>
            <a:off x="1331640" y="6165304"/>
            <a:ext cx="1364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-OH stretch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015836" y="6165304"/>
            <a:ext cx="1364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C-O stretch</a:t>
            </a:r>
            <a:endParaRPr lang="en-GB" dirty="0"/>
          </a:p>
        </p:txBody>
      </p:sp>
      <p:cxnSp>
        <p:nvCxnSpPr>
          <p:cNvPr id="6" name="Straight Arrow Connector 5"/>
          <p:cNvCxnSpPr/>
          <p:nvPr/>
        </p:nvCxnSpPr>
        <p:spPr>
          <a:xfrm rot="16200000" flipV="1">
            <a:off x="1439652" y="5841268"/>
            <a:ext cx="432048" cy="7200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 flipH="1" flipV="1">
            <a:off x="6264188" y="5697252"/>
            <a:ext cx="648072" cy="14401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68560" y="31169"/>
            <a:ext cx="5770984" cy="706090"/>
          </a:xfrm>
        </p:spPr>
        <p:txBody>
          <a:bodyPr/>
          <a:lstStyle/>
          <a:p>
            <a:r>
              <a:rPr lang="en-GB" sz="3600" dirty="0" smtClean="0">
                <a:latin typeface="Comic Sans MS" pitchFamily="66" charset="0"/>
              </a:rPr>
              <a:t>Chemical Shift</a:t>
            </a:r>
            <a:endParaRPr lang="en-GB" sz="36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5616624"/>
          </a:xfrm>
        </p:spPr>
        <p:txBody>
          <a:bodyPr/>
          <a:lstStyle/>
          <a:p>
            <a:r>
              <a:rPr lang="en-GB" sz="2800" dirty="0" smtClean="0">
                <a:latin typeface="Comic Sans MS" pitchFamily="66" charset="0"/>
              </a:rPr>
              <a:t>Chemical shift is measured from </a:t>
            </a:r>
            <a:r>
              <a:rPr lang="en-GB" sz="2800" dirty="0" smtClean="0">
                <a:solidFill>
                  <a:srgbClr val="FF0000"/>
                </a:solidFill>
                <a:latin typeface="Comic Sans MS" pitchFamily="66" charset="0"/>
              </a:rPr>
              <a:t>TMS</a:t>
            </a:r>
          </a:p>
          <a:p>
            <a:r>
              <a:rPr lang="en-GB" sz="2800" dirty="0" smtClean="0">
                <a:solidFill>
                  <a:srgbClr val="FF0000"/>
                </a:solidFill>
                <a:latin typeface="Comic Sans MS" pitchFamily="66" charset="0"/>
              </a:rPr>
              <a:t>Tetra-</a:t>
            </a:r>
            <a:r>
              <a:rPr lang="en-GB" sz="2800" dirty="0" err="1" smtClean="0">
                <a:solidFill>
                  <a:srgbClr val="FF0000"/>
                </a:solidFill>
                <a:latin typeface="Comic Sans MS" pitchFamily="66" charset="0"/>
              </a:rPr>
              <a:t>MethylSilane</a:t>
            </a:r>
            <a:r>
              <a:rPr lang="en-GB" sz="2800" dirty="0" smtClean="0">
                <a:latin typeface="Comic Sans MS" pitchFamily="66" charset="0"/>
              </a:rPr>
              <a:t>, (</a:t>
            </a:r>
            <a:r>
              <a:rPr lang="en-GB" sz="2800" dirty="0" smtClean="0">
                <a:latin typeface="Comic Sans MS" pitchFamily="66" charset="0"/>
              </a:rPr>
              <a:t>CH</a:t>
            </a:r>
            <a:r>
              <a:rPr lang="en-GB" sz="2800" baseline="-25000" dirty="0" smtClean="0">
                <a:latin typeface="Comic Sans MS" pitchFamily="66" charset="0"/>
              </a:rPr>
              <a:t>3</a:t>
            </a:r>
            <a:r>
              <a:rPr lang="en-GB" sz="2800" dirty="0" smtClean="0">
                <a:latin typeface="Comic Sans MS" pitchFamily="66" charset="0"/>
              </a:rPr>
              <a:t>)</a:t>
            </a:r>
            <a:r>
              <a:rPr lang="en-GB" sz="2800" baseline="-25000" dirty="0" smtClean="0">
                <a:latin typeface="Comic Sans MS" pitchFamily="66" charset="0"/>
              </a:rPr>
              <a:t>4</a:t>
            </a:r>
            <a:r>
              <a:rPr lang="en-GB" sz="2800" dirty="0" smtClean="0">
                <a:latin typeface="Comic Sans MS" pitchFamily="66" charset="0"/>
              </a:rPr>
              <a:t>Si</a:t>
            </a:r>
          </a:p>
          <a:p>
            <a:r>
              <a:rPr lang="en-GB" sz="2800" dirty="0" smtClean="0">
                <a:latin typeface="Comic Sans MS" pitchFamily="66" charset="0"/>
              </a:rPr>
              <a:t>Protons </a:t>
            </a:r>
            <a:r>
              <a:rPr lang="en-GB" sz="2800" dirty="0" smtClean="0">
                <a:latin typeface="Comic Sans MS" pitchFamily="66" charset="0"/>
              </a:rPr>
              <a:t>in the same environments are shifted by the same </a:t>
            </a:r>
            <a:r>
              <a:rPr lang="en-GB" sz="2800" dirty="0" smtClean="0">
                <a:latin typeface="Comic Sans MS" pitchFamily="66" charset="0"/>
              </a:rPr>
              <a:t>amount</a:t>
            </a:r>
          </a:p>
          <a:p>
            <a:r>
              <a:rPr lang="en-GB" sz="2800" dirty="0">
                <a:latin typeface="Comic Sans MS" pitchFamily="66" charset="0"/>
              </a:rPr>
              <a:t>A hydrogen environment is the chemical surroundings around any one H atom or group of atoms;</a:t>
            </a:r>
          </a:p>
          <a:p>
            <a:endParaRPr lang="en-GB" sz="2800" dirty="0" smtClean="0">
              <a:latin typeface="Comic Sans MS" pitchFamily="66" charset="0"/>
            </a:endParaRPr>
          </a:p>
          <a:p>
            <a:r>
              <a:rPr lang="en-GB" sz="2800" dirty="0" smtClean="0">
                <a:latin typeface="Comic Sans MS" pitchFamily="66" charset="0"/>
              </a:rPr>
              <a:t>Example</a:t>
            </a:r>
            <a:r>
              <a:rPr lang="en-GB" sz="2800" dirty="0">
                <a:latin typeface="Comic Sans MS" pitchFamily="66" charset="0"/>
              </a:rPr>
              <a:t>:</a:t>
            </a:r>
          </a:p>
          <a:p>
            <a:r>
              <a:rPr lang="en-GB" sz="2800" dirty="0">
                <a:latin typeface="Comic Sans MS" pitchFamily="66" charset="0"/>
              </a:rPr>
              <a:t>For a CH3 group, the H atoms within the group have the same environment</a:t>
            </a:r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GB" smtClean="0"/>
          </a:p>
          <a:p>
            <a:pPr eaLnBrk="1" hangingPunct="1">
              <a:buFontTx/>
              <a:buNone/>
            </a:pPr>
            <a:endParaRPr lang="en-GB" smtClean="0"/>
          </a:p>
          <a:p>
            <a:pPr eaLnBrk="1" hangingPunct="1">
              <a:buFontTx/>
              <a:buNone/>
            </a:pPr>
            <a:endParaRPr lang="en-GB" smtClean="0"/>
          </a:p>
          <a:p>
            <a:pPr eaLnBrk="1" hangingPunct="1">
              <a:buFontTx/>
              <a:buNone/>
            </a:pPr>
            <a:endParaRPr lang="en-GB" smtClean="0"/>
          </a:p>
          <a:p>
            <a:pPr eaLnBrk="1" hangingPunct="1">
              <a:buFontTx/>
              <a:buNone/>
            </a:pPr>
            <a:endParaRPr lang="en-GB" smtClean="0"/>
          </a:p>
          <a:p>
            <a:pPr eaLnBrk="1" hangingPunct="1">
              <a:buFontTx/>
              <a:buNone/>
            </a:pPr>
            <a:endParaRPr lang="en-GB" smtClean="0"/>
          </a:p>
        </p:txBody>
      </p:sp>
      <p:grpSp>
        <p:nvGrpSpPr>
          <p:cNvPr id="2" name="Group 1"/>
          <p:cNvGrpSpPr/>
          <p:nvPr/>
        </p:nvGrpSpPr>
        <p:grpSpPr>
          <a:xfrm>
            <a:off x="971550" y="260350"/>
            <a:ext cx="7478713" cy="3783013"/>
            <a:chOff x="971550" y="260350"/>
            <a:chExt cx="7478713" cy="3783013"/>
          </a:xfrm>
        </p:grpSpPr>
        <p:graphicFrame>
          <p:nvGraphicFramePr>
            <p:cNvPr id="1026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39071780"/>
                </p:ext>
              </p:extLst>
            </p:nvPr>
          </p:nvGraphicFramePr>
          <p:xfrm>
            <a:off x="971550" y="260350"/>
            <a:ext cx="7478713" cy="37830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9" name="CS ChemDraw Drawing" r:id="rId3" imgW="1351280" imgH="612140" progId="ChemDraw.Document.4.5">
                    <p:embed/>
                  </p:oleObj>
                </mc:Choice>
                <mc:Fallback>
                  <p:oleObj name="CS ChemDraw Drawing" r:id="rId3" imgW="1351280" imgH="612140" progId="ChemDraw.Document.4.5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l="-5328" t="-11765" r="-5328" b="-11765"/>
                        <a:stretch>
                          <a:fillRect/>
                        </a:stretch>
                      </p:blipFill>
                      <p:spPr bwMode="auto">
                        <a:xfrm>
                          <a:off x="971550" y="260350"/>
                          <a:ext cx="7478713" cy="3783013"/>
                        </a:xfrm>
                        <a:prstGeom prst="rect">
                          <a:avLst/>
                        </a:prstGeom>
                        <a:solidFill>
                          <a:srgbClr val="CCECFF"/>
                        </a:solidFill>
                        <a:ln w="25400">
                          <a:solidFill>
                            <a:srgbClr val="800000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Oval 4"/>
            <p:cNvSpPr/>
            <p:nvPr/>
          </p:nvSpPr>
          <p:spPr>
            <a:xfrm>
              <a:off x="1331913" y="2060575"/>
              <a:ext cx="1368425" cy="12969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348038" y="476250"/>
              <a:ext cx="1439862" cy="17287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5003800" y="2276475"/>
              <a:ext cx="1439863" cy="165735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7019925" y="1052513"/>
              <a:ext cx="1152525" cy="122396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33" name="TextBox 11"/>
            <p:cNvSpPr txBox="1">
              <a:spLocks noChangeArrowheads="1"/>
            </p:cNvSpPr>
            <p:nvPr/>
          </p:nvSpPr>
          <p:spPr bwMode="auto">
            <a:xfrm>
              <a:off x="1835150" y="3357563"/>
              <a:ext cx="28892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/>
                <a:t>1</a:t>
              </a:r>
            </a:p>
          </p:txBody>
        </p:sp>
        <p:sp>
          <p:nvSpPr>
            <p:cNvPr id="1034" name="TextBox 12"/>
            <p:cNvSpPr txBox="1">
              <a:spLocks noChangeArrowheads="1"/>
            </p:cNvSpPr>
            <p:nvPr/>
          </p:nvSpPr>
          <p:spPr bwMode="auto">
            <a:xfrm>
              <a:off x="3924300" y="2205038"/>
              <a:ext cx="287338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/>
                <a:t>2</a:t>
              </a:r>
            </a:p>
          </p:txBody>
        </p:sp>
        <p:sp>
          <p:nvSpPr>
            <p:cNvPr id="1035" name="TextBox 13"/>
            <p:cNvSpPr txBox="1">
              <a:spLocks noChangeArrowheads="1"/>
            </p:cNvSpPr>
            <p:nvPr/>
          </p:nvSpPr>
          <p:spPr bwMode="auto">
            <a:xfrm>
              <a:off x="5580063" y="1916113"/>
              <a:ext cx="287337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dirty="0"/>
                <a:t>3</a:t>
              </a:r>
            </a:p>
          </p:txBody>
        </p:sp>
        <p:sp>
          <p:nvSpPr>
            <p:cNvPr id="1036" name="TextBox 14"/>
            <p:cNvSpPr txBox="1">
              <a:spLocks noChangeArrowheads="1"/>
            </p:cNvSpPr>
            <p:nvPr/>
          </p:nvSpPr>
          <p:spPr bwMode="auto">
            <a:xfrm>
              <a:off x="7451725" y="2349500"/>
              <a:ext cx="28892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/>
                <a:t>4</a:t>
              </a:r>
            </a:p>
          </p:txBody>
        </p:sp>
      </p:grp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547813" y="4221163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 environment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No. H atoms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group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CH3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CH2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CH2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OH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404664"/>
            <a:ext cx="345638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itchFamily="66" charset="0"/>
              </a:rPr>
              <a:t>Answering Questions</a:t>
            </a:r>
          </a:p>
          <a:p>
            <a:endParaRPr lang="en-GB" dirty="0" smtClean="0">
              <a:latin typeface="Comic Sans MS" pitchFamily="66" charset="0"/>
            </a:endParaRPr>
          </a:p>
          <a:p>
            <a:r>
              <a:rPr lang="en-GB" dirty="0" smtClean="0">
                <a:latin typeface="Comic Sans MS" pitchFamily="66" charset="0"/>
              </a:rPr>
              <a:t>To answer exam questions you must include information about the following aspects of NMR to gain max marks</a:t>
            </a:r>
          </a:p>
          <a:p>
            <a:endParaRPr lang="en-GB" dirty="0" smtClean="0">
              <a:latin typeface="Comic Sans MS" pitchFamily="66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>
                <a:latin typeface="Comic Sans MS" pitchFamily="66" charset="0"/>
              </a:rPr>
              <a:t>Identify the number of chemical environments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>
                <a:latin typeface="Comic Sans MS" pitchFamily="66" charset="0"/>
              </a:rPr>
              <a:t>Look up the values for the groups present using your data sheet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>
                <a:latin typeface="Comic Sans MS" pitchFamily="66" charset="0"/>
              </a:rPr>
              <a:t>THEN look at splitting using n+1 rule</a:t>
            </a:r>
          </a:p>
          <a:p>
            <a:pPr marL="285750" indent="-285750">
              <a:buFont typeface="Arial" pitchFamily="34" charset="0"/>
              <a:buChar char="•"/>
            </a:pPr>
            <a:endParaRPr lang="en-GB" dirty="0">
              <a:latin typeface="Comic Sans MS" pitchFamily="66" charset="0"/>
            </a:endParaRPr>
          </a:p>
          <a:p>
            <a:r>
              <a:rPr lang="en-GB" dirty="0" smtClean="0">
                <a:latin typeface="Comic Sans MS" pitchFamily="66" charset="0"/>
              </a:rPr>
              <a:t>Consider Ethanol. A low resolution NMR you would expect to see 3 peaks as there are 3 hydrogen environments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3312503"/>
            <a:ext cx="2852189" cy="317346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548680"/>
            <a:ext cx="4148723" cy="2376264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4427984" y="404664"/>
            <a:ext cx="1656184" cy="280831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084168" y="404664"/>
            <a:ext cx="936104" cy="27363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7134063" y="1201045"/>
            <a:ext cx="1584176" cy="12241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652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n + 1 Rule (Splitting)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40768"/>
            <a:ext cx="351460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4283968" y="1340768"/>
            <a:ext cx="4572000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GB" dirty="0">
                <a:latin typeface="Comic Sans MS" pitchFamily="66" charset="0"/>
              </a:rPr>
              <a:t>Many of the low resolution peaks are split into clusters of peaks</a:t>
            </a:r>
          </a:p>
          <a:p>
            <a:r>
              <a:rPr lang="en-GB" dirty="0">
                <a:latin typeface="Comic Sans MS" pitchFamily="66" charset="0"/>
              </a:rPr>
              <a:t>1 peak – single</a:t>
            </a:r>
          </a:p>
          <a:p>
            <a:r>
              <a:rPr lang="en-GB" dirty="0">
                <a:latin typeface="Comic Sans MS" pitchFamily="66" charset="0"/>
              </a:rPr>
              <a:t>2 peaks – doublet</a:t>
            </a:r>
          </a:p>
          <a:p>
            <a:r>
              <a:rPr lang="en-GB" dirty="0">
                <a:latin typeface="Comic Sans MS" pitchFamily="66" charset="0"/>
              </a:rPr>
              <a:t>3 peaks – triplet</a:t>
            </a:r>
          </a:p>
          <a:p>
            <a:r>
              <a:rPr lang="en-GB" dirty="0">
                <a:latin typeface="Comic Sans MS" pitchFamily="66" charset="0"/>
              </a:rPr>
              <a:t>4 peaks – quartet</a:t>
            </a:r>
          </a:p>
          <a:p>
            <a:r>
              <a:rPr lang="en-GB" dirty="0">
                <a:latin typeface="Comic Sans MS" pitchFamily="66" charset="0"/>
              </a:rPr>
              <a:t>This splitting of peaks gives important additional information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755576" y="3933056"/>
            <a:ext cx="7305870" cy="27392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omic Sans MS" pitchFamily="66" charset="0"/>
              </a:rPr>
              <a:t>n + 1 rule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>
                <a:latin typeface="Comic Sans MS" pitchFamily="66" charset="0"/>
              </a:rPr>
              <a:t>The amount of splitting tells you how many hydrogen atoms are on the adjacent </a:t>
            </a:r>
            <a:r>
              <a:rPr lang="en-GB" sz="2400" dirty="0">
                <a:solidFill>
                  <a:srgbClr val="FF0000"/>
                </a:solidFill>
                <a:latin typeface="Comic Sans MS" pitchFamily="66" charset="0"/>
              </a:rPr>
              <a:t>carbon </a:t>
            </a:r>
            <a:r>
              <a:rPr lang="en-GB" sz="2400" dirty="0">
                <a:latin typeface="Comic Sans MS" pitchFamily="66" charset="0"/>
              </a:rPr>
              <a:t>atom or atoms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>
                <a:latin typeface="Comic Sans MS" pitchFamily="66" charset="0"/>
              </a:rPr>
              <a:t>The number of sub peaks is 1 more than the number of </a:t>
            </a:r>
            <a:r>
              <a:rPr lang="en-GB" sz="2400" dirty="0" err="1">
                <a:latin typeface="Comic Sans MS" pitchFamily="66" charset="0"/>
              </a:rPr>
              <a:t>hydrogens</a:t>
            </a:r>
            <a:r>
              <a:rPr lang="en-GB" sz="2400" dirty="0">
                <a:latin typeface="Comic Sans MS" pitchFamily="66" charset="0"/>
              </a:rPr>
              <a:t> attached to the </a:t>
            </a:r>
            <a:r>
              <a:rPr lang="en-GB" sz="2400" dirty="0">
                <a:solidFill>
                  <a:srgbClr val="FF0000"/>
                </a:solidFill>
                <a:latin typeface="Comic Sans MS" pitchFamily="66" charset="0"/>
              </a:rPr>
              <a:t>next </a:t>
            </a:r>
            <a:r>
              <a:rPr lang="en-GB" sz="2400" dirty="0">
                <a:latin typeface="Comic Sans MS" pitchFamily="66" charset="0"/>
              </a:rPr>
              <a:t>door carbon(s)</a:t>
            </a:r>
          </a:p>
        </p:txBody>
      </p:sp>
    </p:spTree>
    <p:extLst>
      <p:ext uri="{BB962C8B-B14F-4D97-AF65-F5344CB8AC3E}">
        <p14:creationId xmlns:p14="http://schemas.microsoft.com/office/powerpoint/2010/main" val="665000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688" y="1785520"/>
            <a:ext cx="7018392" cy="50320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5" y="96915"/>
            <a:ext cx="5915000" cy="922114"/>
          </a:xfrm>
        </p:spPr>
        <p:txBody>
          <a:bodyPr/>
          <a:lstStyle/>
          <a:p>
            <a:r>
              <a:rPr lang="en-GB" dirty="0" smtClean="0"/>
              <a:t>So For Ethanol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769" y="645220"/>
            <a:ext cx="2835920" cy="1865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1520" y="2680172"/>
            <a:ext cx="5693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en-GB" sz="54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59632" y="2579801"/>
            <a:ext cx="5693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79712" y="2118136"/>
            <a:ext cx="5693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46666" y="4721678"/>
            <a:ext cx="2376264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O-H Singlet. No Adjacent Carbon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148064" y="2264674"/>
            <a:ext cx="2160240" cy="17543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Adjacent to carbon attached to 3 atoms</a:t>
            </a:r>
          </a:p>
          <a:p>
            <a:r>
              <a:rPr lang="en-GB" dirty="0" smtClean="0"/>
              <a:t>n+1 rule</a:t>
            </a:r>
          </a:p>
          <a:p>
            <a:r>
              <a:rPr lang="en-GB" dirty="0" smtClean="0"/>
              <a:t>Will be split into a quartet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020272" y="188640"/>
            <a:ext cx="1728192" cy="17543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Adjacent to Carbon containing 3 H environments</a:t>
            </a:r>
          </a:p>
          <a:p>
            <a:r>
              <a:rPr lang="en-GB" dirty="0" smtClean="0"/>
              <a:t>(n+1)</a:t>
            </a:r>
          </a:p>
          <a:p>
            <a:r>
              <a:rPr lang="en-GB" dirty="0" smtClean="0"/>
              <a:t>Triplet</a:t>
            </a:r>
          </a:p>
        </p:txBody>
      </p:sp>
    </p:spTree>
    <p:extLst>
      <p:ext uri="{BB962C8B-B14F-4D97-AF65-F5344CB8AC3E}">
        <p14:creationId xmlns:p14="http://schemas.microsoft.com/office/powerpoint/2010/main" val="365310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547</Words>
  <Application>Microsoft Office PowerPoint</Application>
  <PresentationFormat>On-screen Show (4:3)</PresentationFormat>
  <Paragraphs>166</Paragraphs>
  <Slides>25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Default Design</vt:lpstr>
      <vt:lpstr>CS ChemDraw Drawing</vt:lpstr>
      <vt:lpstr>NMR Spectroscopy</vt:lpstr>
      <vt:lpstr>What is it?</vt:lpstr>
      <vt:lpstr>Ethanol</vt:lpstr>
      <vt:lpstr>Propanol</vt:lpstr>
      <vt:lpstr>Chemical Shift</vt:lpstr>
      <vt:lpstr>PowerPoint Presentation</vt:lpstr>
      <vt:lpstr>PowerPoint Presentation</vt:lpstr>
      <vt:lpstr>The n + 1 Rule (Splitting)</vt:lpstr>
      <vt:lpstr>So For Ethanol</vt:lpstr>
      <vt:lpstr>Example:C4H8O2 </vt:lpstr>
      <vt:lpstr>Example:C4H8O2 </vt:lpstr>
      <vt:lpstr>Ethanol Practice</vt:lpstr>
      <vt:lpstr>Ethanol Practice</vt:lpstr>
      <vt:lpstr>Propanols</vt:lpstr>
      <vt:lpstr>Propanols</vt:lpstr>
      <vt:lpstr>Propanols</vt:lpstr>
      <vt:lpstr>Butanols</vt:lpstr>
      <vt:lpstr>Butanols</vt:lpstr>
      <vt:lpstr>Butanols</vt:lpstr>
      <vt:lpstr>Butanols</vt:lpstr>
      <vt:lpstr>Now match the NMR to the IR</vt:lpstr>
      <vt:lpstr>Butanols</vt:lpstr>
      <vt:lpstr>Butanols</vt:lpstr>
      <vt:lpstr>Butanols</vt:lpstr>
      <vt:lpstr>Butanols</vt:lpstr>
    </vt:vector>
  </TitlesOfParts>
  <Company>RM Network: Build 12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NMR Spectroscopy</dc:title>
  <dc:creator>PLowe</dc:creator>
  <cp:lastModifiedBy>Windows User</cp:lastModifiedBy>
  <cp:revision>19</cp:revision>
  <dcterms:created xsi:type="dcterms:W3CDTF">2007-09-12T10:21:31Z</dcterms:created>
  <dcterms:modified xsi:type="dcterms:W3CDTF">2012-09-18T11:03:11Z</dcterms:modified>
</cp:coreProperties>
</file>