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1" r:id="rId2"/>
    <p:sldId id="257" r:id="rId3"/>
    <p:sldId id="262" r:id="rId4"/>
    <p:sldId id="259" r:id="rId5"/>
    <p:sldId id="260" r:id="rId6"/>
    <p:sldId id="264" r:id="rId7"/>
  </p:sldIdLst>
  <p:sldSz cx="9144000" cy="6858000" type="screen4x3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1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949EE4-4B34-47FB-979C-CEB1D960AE66}" type="datetimeFigureOut">
              <a:rPr lang="en-US" smtClean="0"/>
              <a:pPr/>
              <a:t>10/18/2013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36FEAA-A6A8-40E0-B30B-76DFB94A04C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54008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36FEAA-A6A8-40E0-B30B-76DFB94A04C2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36FEAA-A6A8-40E0-B30B-76DFB94A04C2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36FEAA-A6A8-40E0-B30B-76DFB94A04C2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36FEAA-A6A8-40E0-B30B-76DFB94A04C2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36FEAA-A6A8-40E0-B30B-76DFB94A04C2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9.png"/><Relationship Id="rId7" Type="http://schemas.openxmlformats.org/officeDocument/2006/relationships/image" Target="../media/image1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10" Type="http://schemas.openxmlformats.org/officeDocument/2006/relationships/image" Target="../media/image15.jpeg"/><Relationship Id="rId4" Type="http://schemas.openxmlformats.org/officeDocument/2006/relationships/image" Target="../media/image8.png"/><Relationship Id="rId9" Type="http://schemas.openxmlformats.org/officeDocument/2006/relationships/image" Target="../media/image1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gif"/><Relationship Id="rId4" Type="http://schemas.openxmlformats.org/officeDocument/2006/relationships/image" Target="../media/image17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4245228" y="1657604"/>
            <a:ext cx="1219200" cy="762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Nuclear power</a:t>
            </a:r>
            <a:endParaRPr lang="en-GB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2797428" y="2724404"/>
            <a:ext cx="1219200" cy="762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fission</a:t>
            </a:r>
            <a:endParaRPr lang="en-GB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6759827" y="2185186"/>
            <a:ext cx="1219200" cy="762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fusion </a:t>
            </a:r>
            <a:endParaRPr lang="en-GB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3858" y="2583956"/>
            <a:ext cx="1676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Uranium  </a:t>
            </a:r>
            <a:r>
              <a:rPr lang="en-GB" sz="1200" dirty="0" err="1" smtClean="0">
                <a:solidFill>
                  <a:schemeClr val="tx1"/>
                </a:solidFill>
              </a:rPr>
              <a:t>U</a:t>
            </a:r>
            <a:r>
              <a:rPr lang="en-GB" sz="1000" dirty="0" err="1" smtClean="0">
                <a:solidFill>
                  <a:schemeClr val="tx1"/>
                </a:solidFill>
              </a:rPr>
              <a:t>235</a:t>
            </a:r>
            <a:endParaRPr lang="en-GB" sz="1000" dirty="0">
              <a:solidFill>
                <a:schemeClr val="tx1"/>
              </a:solidFill>
            </a:endParaRPr>
          </a:p>
        </p:txBody>
      </p:sp>
      <p:grpSp>
        <p:nvGrpSpPr>
          <p:cNvPr id="1026" name="Group 210"/>
          <p:cNvGrpSpPr>
            <a:grpSpLocks/>
          </p:cNvGrpSpPr>
          <p:nvPr/>
        </p:nvGrpSpPr>
        <p:grpSpPr bwMode="auto">
          <a:xfrm>
            <a:off x="803458" y="2202956"/>
            <a:ext cx="457200" cy="457200"/>
            <a:chOff x="3985" y="9758"/>
            <a:chExt cx="2494" cy="2494"/>
          </a:xfrm>
        </p:grpSpPr>
        <p:grpSp>
          <p:nvGrpSpPr>
            <p:cNvPr id="309" name="Group 2"/>
            <p:cNvGrpSpPr>
              <a:grpSpLocks/>
            </p:cNvGrpSpPr>
            <p:nvPr/>
          </p:nvGrpSpPr>
          <p:grpSpPr bwMode="auto">
            <a:xfrm>
              <a:off x="4098" y="9871"/>
              <a:ext cx="2268" cy="2268"/>
              <a:chOff x="1749" y="1101"/>
              <a:chExt cx="2825" cy="2835"/>
            </a:xfrm>
          </p:grpSpPr>
          <p:sp>
            <p:nvSpPr>
              <p:cNvPr id="310" name="Oval 3"/>
              <p:cNvSpPr>
                <a:spLocks noChangeArrowheads="1"/>
              </p:cNvSpPr>
              <p:nvPr/>
            </p:nvSpPr>
            <p:spPr bwMode="auto">
              <a:xfrm>
                <a:off x="1803" y="1182"/>
                <a:ext cx="2633" cy="267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1" name="Oval 4"/>
              <p:cNvSpPr>
                <a:spLocks noChangeArrowheads="1"/>
              </p:cNvSpPr>
              <p:nvPr/>
            </p:nvSpPr>
            <p:spPr bwMode="auto">
              <a:xfrm>
                <a:off x="2564" y="1182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2" name="Oval 5"/>
              <p:cNvSpPr>
                <a:spLocks noChangeArrowheads="1"/>
              </p:cNvSpPr>
              <p:nvPr/>
            </p:nvSpPr>
            <p:spPr bwMode="auto">
              <a:xfrm>
                <a:off x="2989" y="1101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3" name="Oval 6"/>
              <p:cNvSpPr>
                <a:spLocks noChangeArrowheads="1"/>
              </p:cNvSpPr>
              <p:nvPr/>
            </p:nvSpPr>
            <p:spPr bwMode="auto">
              <a:xfrm>
                <a:off x="2167" y="1364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4" name="Oval 7"/>
              <p:cNvSpPr>
                <a:spLocks noChangeArrowheads="1"/>
              </p:cNvSpPr>
              <p:nvPr/>
            </p:nvSpPr>
            <p:spPr bwMode="auto">
              <a:xfrm>
                <a:off x="1878" y="1675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5" name="Oval 8"/>
              <p:cNvSpPr>
                <a:spLocks noChangeArrowheads="1"/>
              </p:cNvSpPr>
              <p:nvPr/>
            </p:nvSpPr>
            <p:spPr bwMode="auto">
              <a:xfrm>
                <a:off x="1749" y="2086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6" name="Oval 9"/>
              <p:cNvSpPr>
                <a:spLocks noChangeArrowheads="1"/>
              </p:cNvSpPr>
              <p:nvPr/>
            </p:nvSpPr>
            <p:spPr bwMode="auto">
              <a:xfrm>
                <a:off x="3797" y="1378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7" name="Oval 10"/>
              <p:cNvSpPr>
                <a:spLocks noChangeArrowheads="1"/>
              </p:cNvSpPr>
              <p:nvPr/>
            </p:nvSpPr>
            <p:spPr bwMode="auto">
              <a:xfrm>
                <a:off x="3414" y="1182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8" name="Oval 11"/>
              <p:cNvSpPr>
                <a:spLocks noChangeArrowheads="1"/>
              </p:cNvSpPr>
              <p:nvPr/>
            </p:nvSpPr>
            <p:spPr bwMode="auto">
              <a:xfrm>
                <a:off x="1749" y="2492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19" name="Oval 12"/>
              <p:cNvSpPr>
                <a:spLocks noChangeArrowheads="1"/>
              </p:cNvSpPr>
              <p:nvPr/>
            </p:nvSpPr>
            <p:spPr bwMode="auto">
              <a:xfrm>
                <a:off x="1878" y="2917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0" name="Oval 13"/>
              <p:cNvSpPr>
                <a:spLocks noChangeArrowheads="1"/>
              </p:cNvSpPr>
              <p:nvPr/>
            </p:nvSpPr>
            <p:spPr bwMode="auto">
              <a:xfrm>
                <a:off x="2564" y="3431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1" name="Oval 14"/>
              <p:cNvSpPr>
                <a:spLocks noChangeArrowheads="1"/>
              </p:cNvSpPr>
              <p:nvPr/>
            </p:nvSpPr>
            <p:spPr bwMode="auto">
              <a:xfrm>
                <a:off x="2167" y="3224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2" name="Oval 15"/>
              <p:cNvSpPr>
                <a:spLocks noChangeArrowheads="1"/>
              </p:cNvSpPr>
              <p:nvPr/>
            </p:nvSpPr>
            <p:spPr bwMode="auto">
              <a:xfrm>
                <a:off x="2989" y="3431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3" name="Oval 16"/>
              <p:cNvSpPr>
                <a:spLocks noChangeArrowheads="1"/>
              </p:cNvSpPr>
              <p:nvPr/>
            </p:nvSpPr>
            <p:spPr bwMode="auto">
              <a:xfrm>
                <a:off x="3414" y="3431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4" name="Oval 17"/>
              <p:cNvSpPr>
                <a:spLocks noChangeArrowheads="1"/>
              </p:cNvSpPr>
              <p:nvPr/>
            </p:nvSpPr>
            <p:spPr bwMode="auto">
              <a:xfrm>
                <a:off x="3797" y="3224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5" name="Oval 18"/>
              <p:cNvSpPr>
                <a:spLocks noChangeArrowheads="1"/>
              </p:cNvSpPr>
              <p:nvPr/>
            </p:nvSpPr>
            <p:spPr bwMode="auto">
              <a:xfrm>
                <a:off x="4011" y="2917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6" name="Oval 19"/>
              <p:cNvSpPr>
                <a:spLocks noChangeArrowheads="1"/>
              </p:cNvSpPr>
              <p:nvPr/>
            </p:nvSpPr>
            <p:spPr bwMode="auto">
              <a:xfrm>
                <a:off x="4149" y="2142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7" name="Oval 20"/>
              <p:cNvSpPr>
                <a:spLocks noChangeArrowheads="1"/>
              </p:cNvSpPr>
              <p:nvPr/>
            </p:nvSpPr>
            <p:spPr bwMode="auto">
              <a:xfrm>
                <a:off x="4149" y="2567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8" name="Oval 21"/>
              <p:cNvSpPr>
                <a:spLocks noChangeArrowheads="1"/>
              </p:cNvSpPr>
              <p:nvPr/>
            </p:nvSpPr>
            <p:spPr bwMode="auto">
              <a:xfrm>
                <a:off x="4011" y="1744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29" name="Oval 22"/>
              <p:cNvSpPr>
                <a:spLocks noChangeArrowheads="1"/>
              </p:cNvSpPr>
              <p:nvPr/>
            </p:nvSpPr>
            <p:spPr bwMode="auto">
              <a:xfrm>
                <a:off x="2139" y="1803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0" name="Oval 23"/>
              <p:cNvSpPr>
                <a:spLocks noChangeArrowheads="1"/>
              </p:cNvSpPr>
              <p:nvPr/>
            </p:nvSpPr>
            <p:spPr bwMode="auto">
              <a:xfrm>
                <a:off x="1988" y="2567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1" name="Oval 24"/>
              <p:cNvSpPr>
                <a:spLocks noChangeArrowheads="1"/>
              </p:cNvSpPr>
              <p:nvPr/>
            </p:nvSpPr>
            <p:spPr bwMode="auto">
              <a:xfrm>
                <a:off x="2413" y="1532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2" name="Oval 25"/>
              <p:cNvSpPr>
                <a:spLocks noChangeArrowheads="1"/>
              </p:cNvSpPr>
              <p:nvPr/>
            </p:nvSpPr>
            <p:spPr bwMode="auto">
              <a:xfrm>
                <a:off x="2708" y="1378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3" name="Oval 26"/>
              <p:cNvSpPr>
                <a:spLocks noChangeArrowheads="1"/>
              </p:cNvSpPr>
              <p:nvPr/>
            </p:nvSpPr>
            <p:spPr bwMode="auto">
              <a:xfrm>
                <a:off x="3503" y="1532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4" name="Oval 27"/>
              <p:cNvSpPr>
                <a:spLocks noChangeArrowheads="1"/>
              </p:cNvSpPr>
              <p:nvPr/>
            </p:nvSpPr>
            <p:spPr bwMode="auto">
              <a:xfrm>
                <a:off x="4149" y="2374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5" name="Oval 28"/>
              <p:cNvSpPr>
                <a:spLocks noChangeArrowheads="1"/>
              </p:cNvSpPr>
              <p:nvPr/>
            </p:nvSpPr>
            <p:spPr bwMode="auto">
              <a:xfrm>
                <a:off x="2174" y="2917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6" name="Oval 29"/>
              <p:cNvSpPr>
                <a:spLocks noChangeArrowheads="1"/>
              </p:cNvSpPr>
              <p:nvPr/>
            </p:nvSpPr>
            <p:spPr bwMode="auto">
              <a:xfrm>
                <a:off x="2413" y="3102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7" name="Oval 30"/>
              <p:cNvSpPr>
                <a:spLocks noChangeArrowheads="1"/>
              </p:cNvSpPr>
              <p:nvPr/>
            </p:nvSpPr>
            <p:spPr bwMode="auto">
              <a:xfrm>
                <a:off x="3133" y="1378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8" name="Oval 31"/>
              <p:cNvSpPr>
                <a:spLocks noChangeArrowheads="1"/>
              </p:cNvSpPr>
              <p:nvPr/>
            </p:nvSpPr>
            <p:spPr bwMode="auto">
              <a:xfrm>
                <a:off x="3724" y="1744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39" name="Oval 32"/>
              <p:cNvSpPr>
                <a:spLocks noChangeArrowheads="1"/>
              </p:cNvSpPr>
              <p:nvPr/>
            </p:nvSpPr>
            <p:spPr bwMode="auto">
              <a:xfrm>
                <a:off x="3839" y="2677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0" name="Oval 33"/>
              <p:cNvSpPr>
                <a:spLocks noChangeArrowheads="1"/>
              </p:cNvSpPr>
              <p:nvPr/>
            </p:nvSpPr>
            <p:spPr bwMode="auto">
              <a:xfrm>
                <a:off x="3586" y="3342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1" name="Oval 34"/>
              <p:cNvSpPr>
                <a:spLocks noChangeArrowheads="1"/>
              </p:cNvSpPr>
              <p:nvPr/>
            </p:nvSpPr>
            <p:spPr bwMode="auto">
              <a:xfrm>
                <a:off x="3078" y="3224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2" name="Oval 35"/>
              <p:cNvSpPr>
                <a:spLocks noChangeArrowheads="1"/>
              </p:cNvSpPr>
              <p:nvPr/>
            </p:nvSpPr>
            <p:spPr bwMode="auto">
              <a:xfrm>
                <a:off x="2783" y="3224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3" name="Oval 36"/>
              <p:cNvSpPr>
                <a:spLocks noChangeArrowheads="1"/>
              </p:cNvSpPr>
              <p:nvPr/>
            </p:nvSpPr>
            <p:spPr bwMode="auto">
              <a:xfrm>
                <a:off x="1988" y="2142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4" name="Oval 37"/>
              <p:cNvSpPr>
                <a:spLocks noChangeArrowheads="1"/>
              </p:cNvSpPr>
              <p:nvPr/>
            </p:nvSpPr>
            <p:spPr bwMode="auto">
              <a:xfrm>
                <a:off x="3133" y="1182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5" name="Oval 38"/>
              <p:cNvSpPr>
                <a:spLocks noChangeArrowheads="1"/>
              </p:cNvSpPr>
              <p:nvPr/>
            </p:nvSpPr>
            <p:spPr bwMode="auto">
              <a:xfrm>
                <a:off x="1749" y="2252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6" name="Oval 39"/>
              <p:cNvSpPr>
                <a:spLocks noChangeArrowheads="1"/>
              </p:cNvSpPr>
              <p:nvPr/>
            </p:nvSpPr>
            <p:spPr bwMode="auto">
              <a:xfrm>
                <a:off x="2783" y="3511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7" name="Oval 40"/>
              <p:cNvSpPr>
                <a:spLocks noChangeArrowheads="1"/>
              </p:cNvSpPr>
              <p:nvPr/>
            </p:nvSpPr>
            <p:spPr bwMode="auto">
              <a:xfrm>
                <a:off x="3894" y="1607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8" name="Oval 41"/>
              <p:cNvSpPr>
                <a:spLocks noChangeArrowheads="1"/>
              </p:cNvSpPr>
              <p:nvPr/>
            </p:nvSpPr>
            <p:spPr bwMode="auto">
              <a:xfrm>
                <a:off x="3133" y="3511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49" name="Oval 42"/>
              <p:cNvSpPr>
                <a:spLocks noChangeArrowheads="1"/>
              </p:cNvSpPr>
              <p:nvPr/>
            </p:nvSpPr>
            <p:spPr bwMode="auto">
              <a:xfrm>
                <a:off x="4011" y="2799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0" name="Oval 43"/>
              <p:cNvSpPr>
                <a:spLocks noChangeArrowheads="1"/>
              </p:cNvSpPr>
              <p:nvPr/>
            </p:nvSpPr>
            <p:spPr bwMode="auto">
              <a:xfrm>
                <a:off x="2303" y="3342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1" name="Oval 44"/>
              <p:cNvSpPr>
                <a:spLocks noChangeArrowheads="1"/>
              </p:cNvSpPr>
              <p:nvPr/>
            </p:nvSpPr>
            <p:spPr bwMode="auto">
              <a:xfrm>
                <a:off x="1988" y="3086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2" name="Oval 45"/>
              <p:cNvSpPr>
                <a:spLocks noChangeArrowheads="1"/>
              </p:cNvSpPr>
              <p:nvPr/>
            </p:nvSpPr>
            <p:spPr bwMode="auto">
              <a:xfrm>
                <a:off x="1803" y="1957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3" name="Oval 46"/>
              <p:cNvSpPr>
                <a:spLocks noChangeArrowheads="1"/>
              </p:cNvSpPr>
              <p:nvPr/>
            </p:nvSpPr>
            <p:spPr bwMode="auto">
              <a:xfrm>
                <a:off x="1988" y="1526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4" name="Oval 47"/>
              <p:cNvSpPr>
                <a:spLocks noChangeArrowheads="1"/>
              </p:cNvSpPr>
              <p:nvPr/>
            </p:nvSpPr>
            <p:spPr bwMode="auto">
              <a:xfrm>
                <a:off x="2413" y="1250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5" name="Oval 48"/>
              <p:cNvSpPr>
                <a:spLocks noChangeArrowheads="1"/>
              </p:cNvSpPr>
              <p:nvPr/>
            </p:nvSpPr>
            <p:spPr bwMode="auto">
              <a:xfrm>
                <a:off x="2783" y="1107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6" name="Oval 49"/>
              <p:cNvSpPr>
                <a:spLocks noChangeArrowheads="1"/>
              </p:cNvSpPr>
              <p:nvPr/>
            </p:nvSpPr>
            <p:spPr bwMode="auto">
              <a:xfrm>
                <a:off x="3613" y="1250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7" name="Oval 50"/>
              <p:cNvSpPr>
                <a:spLocks noChangeArrowheads="1"/>
              </p:cNvSpPr>
              <p:nvPr/>
            </p:nvSpPr>
            <p:spPr bwMode="auto">
              <a:xfrm>
                <a:off x="4134" y="1957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8" name="Oval 51"/>
              <p:cNvSpPr>
                <a:spLocks noChangeArrowheads="1"/>
              </p:cNvSpPr>
              <p:nvPr/>
            </p:nvSpPr>
            <p:spPr bwMode="auto">
              <a:xfrm>
                <a:off x="3023" y="1347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59" name="Oval 52"/>
              <p:cNvSpPr>
                <a:spLocks noChangeArrowheads="1"/>
              </p:cNvSpPr>
              <p:nvPr/>
            </p:nvSpPr>
            <p:spPr bwMode="auto">
              <a:xfrm>
                <a:off x="3263" y="1587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0" name="Oval 53"/>
              <p:cNvSpPr>
                <a:spLocks noChangeArrowheads="1"/>
              </p:cNvSpPr>
              <p:nvPr/>
            </p:nvSpPr>
            <p:spPr bwMode="auto">
              <a:xfrm>
                <a:off x="3188" y="2653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1" name="Oval 54"/>
              <p:cNvSpPr>
                <a:spLocks noChangeArrowheads="1"/>
              </p:cNvSpPr>
              <p:nvPr/>
            </p:nvSpPr>
            <p:spPr bwMode="auto">
              <a:xfrm>
                <a:off x="2838" y="2228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2" name="Oval 55"/>
              <p:cNvSpPr>
                <a:spLocks noChangeArrowheads="1"/>
              </p:cNvSpPr>
              <p:nvPr/>
            </p:nvSpPr>
            <p:spPr bwMode="auto">
              <a:xfrm>
                <a:off x="2413" y="1772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3" name="Oval 56"/>
              <p:cNvSpPr>
                <a:spLocks noChangeArrowheads="1"/>
              </p:cNvSpPr>
              <p:nvPr/>
            </p:nvSpPr>
            <p:spPr bwMode="auto">
              <a:xfrm>
                <a:off x="2139" y="2327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4" name="Oval 57"/>
              <p:cNvSpPr>
                <a:spLocks noChangeArrowheads="1"/>
              </p:cNvSpPr>
              <p:nvPr/>
            </p:nvSpPr>
            <p:spPr bwMode="auto">
              <a:xfrm>
                <a:off x="2708" y="2917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5" name="Oval 58"/>
              <p:cNvSpPr>
                <a:spLocks noChangeArrowheads="1"/>
              </p:cNvSpPr>
              <p:nvPr/>
            </p:nvSpPr>
            <p:spPr bwMode="auto">
              <a:xfrm>
                <a:off x="3414" y="3086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6" name="Oval 59"/>
              <p:cNvSpPr>
                <a:spLocks noChangeArrowheads="1"/>
              </p:cNvSpPr>
              <p:nvPr/>
            </p:nvSpPr>
            <p:spPr bwMode="auto">
              <a:xfrm>
                <a:off x="2838" y="1661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7" name="Oval 60"/>
              <p:cNvSpPr>
                <a:spLocks noChangeArrowheads="1"/>
              </p:cNvSpPr>
              <p:nvPr/>
            </p:nvSpPr>
            <p:spPr bwMode="auto">
              <a:xfrm>
                <a:off x="3414" y="2272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8" name="Oval 61"/>
              <p:cNvSpPr>
                <a:spLocks noChangeArrowheads="1"/>
              </p:cNvSpPr>
              <p:nvPr/>
            </p:nvSpPr>
            <p:spPr bwMode="auto">
              <a:xfrm>
                <a:off x="3709" y="2492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69" name="Oval 62"/>
              <p:cNvSpPr>
                <a:spLocks noChangeArrowheads="1"/>
              </p:cNvSpPr>
              <p:nvPr/>
            </p:nvSpPr>
            <p:spPr bwMode="auto">
              <a:xfrm>
                <a:off x="2599" y="2512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0" name="Oval 63"/>
              <p:cNvSpPr>
                <a:spLocks noChangeArrowheads="1"/>
              </p:cNvSpPr>
              <p:nvPr/>
            </p:nvSpPr>
            <p:spPr bwMode="auto">
              <a:xfrm>
                <a:off x="3372" y="2012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1" name="Oval 64"/>
              <p:cNvSpPr>
                <a:spLocks noChangeArrowheads="1"/>
              </p:cNvSpPr>
              <p:nvPr/>
            </p:nvSpPr>
            <p:spPr bwMode="auto">
              <a:xfrm>
                <a:off x="2653" y="1772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2" name="Oval 65"/>
              <p:cNvSpPr>
                <a:spLocks noChangeArrowheads="1"/>
              </p:cNvSpPr>
              <p:nvPr/>
            </p:nvSpPr>
            <p:spPr bwMode="auto">
              <a:xfrm>
                <a:off x="3983" y="2307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3" name="Oval 66"/>
              <p:cNvSpPr>
                <a:spLocks noChangeArrowheads="1"/>
              </p:cNvSpPr>
              <p:nvPr/>
            </p:nvSpPr>
            <p:spPr bwMode="auto">
              <a:xfrm>
                <a:off x="2358" y="2142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4" name="Oval 67"/>
              <p:cNvSpPr>
                <a:spLocks noChangeArrowheads="1"/>
              </p:cNvSpPr>
              <p:nvPr/>
            </p:nvSpPr>
            <p:spPr bwMode="auto">
              <a:xfrm>
                <a:off x="2174" y="2594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5" name="Oval 68"/>
              <p:cNvSpPr>
                <a:spLocks noChangeArrowheads="1"/>
              </p:cNvSpPr>
              <p:nvPr/>
            </p:nvSpPr>
            <p:spPr bwMode="auto">
              <a:xfrm>
                <a:off x="3263" y="2492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6" name="Oval 69"/>
              <p:cNvSpPr>
                <a:spLocks noChangeArrowheads="1"/>
              </p:cNvSpPr>
              <p:nvPr/>
            </p:nvSpPr>
            <p:spPr bwMode="auto">
              <a:xfrm>
                <a:off x="3414" y="1607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7" name="Oval 70"/>
              <p:cNvSpPr>
                <a:spLocks noChangeArrowheads="1"/>
              </p:cNvSpPr>
              <p:nvPr/>
            </p:nvSpPr>
            <p:spPr bwMode="auto">
              <a:xfrm>
                <a:off x="2413" y="2752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8" name="Oval 71"/>
              <p:cNvSpPr>
                <a:spLocks noChangeArrowheads="1"/>
              </p:cNvSpPr>
              <p:nvPr/>
            </p:nvSpPr>
            <p:spPr bwMode="auto">
              <a:xfrm>
                <a:off x="2989" y="2992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79" name="Oval 72"/>
              <p:cNvSpPr>
                <a:spLocks noChangeArrowheads="1"/>
              </p:cNvSpPr>
              <p:nvPr/>
            </p:nvSpPr>
            <p:spPr bwMode="auto">
              <a:xfrm>
                <a:off x="3299" y="2917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0" name="Oval 73"/>
              <p:cNvSpPr>
                <a:spLocks noChangeArrowheads="1"/>
              </p:cNvSpPr>
              <p:nvPr/>
            </p:nvSpPr>
            <p:spPr bwMode="auto">
              <a:xfrm>
                <a:off x="3709" y="2086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1" name="Oval 74"/>
              <p:cNvSpPr>
                <a:spLocks noChangeArrowheads="1"/>
              </p:cNvSpPr>
              <p:nvPr/>
            </p:nvSpPr>
            <p:spPr bwMode="auto">
              <a:xfrm>
                <a:off x="3078" y="1949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2" name="Oval 75"/>
              <p:cNvSpPr>
                <a:spLocks noChangeArrowheads="1"/>
              </p:cNvSpPr>
              <p:nvPr/>
            </p:nvSpPr>
            <p:spPr bwMode="auto">
              <a:xfrm>
                <a:off x="2708" y="2067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3" name="Oval 76"/>
              <p:cNvSpPr>
                <a:spLocks noChangeArrowheads="1"/>
              </p:cNvSpPr>
              <p:nvPr/>
            </p:nvSpPr>
            <p:spPr bwMode="auto">
              <a:xfrm>
                <a:off x="3688" y="2917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4" name="Oval 77"/>
              <p:cNvSpPr>
                <a:spLocks noChangeArrowheads="1"/>
              </p:cNvSpPr>
              <p:nvPr/>
            </p:nvSpPr>
            <p:spPr bwMode="auto">
              <a:xfrm>
                <a:off x="3133" y="2307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5" name="Oval 78"/>
              <p:cNvSpPr>
                <a:spLocks noChangeArrowheads="1"/>
              </p:cNvSpPr>
              <p:nvPr/>
            </p:nvSpPr>
            <p:spPr bwMode="auto">
              <a:xfrm>
                <a:off x="3024" y="1675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6" name="Oval 79"/>
              <p:cNvSpPr>
                <a:spLocks noChangeArrowheads="1"/>
              </p:cNvSpPr>
              <p:nvPr/>
            </p:nvSpPr>
            <p:spPr bwMode="auto">
              <a:xfrm>
                <a:off x="2564" y="2272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7" name="Oval 80"/>
              <p:cNvSpPr>
                <a:spLocks noChangeArrowheads="1"/>
              </p:cNvSpPr>
              <p:nvPr/>
            </p:nvSpPr>
            <p:spPr bwMode="auto">
              <a:xfrm>
                <a:off x="1803" y="2661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8" name="Oval 81"/>
              <p:cNvSpPr>
                <a:spLocks noChangeArrowheads="1"/>
              </p:cNvSpPr>
              <p:nvPr/>
            </p:nvSpPr>
            <p:spPr bwMode="auto">
              <a:xfrm>
                <a:off x="3469" y="2732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89" name="Oval 82"/>
              <p:cNvSpPr>
                <a:spLocks noChangeArrowheads="1"/>
              </p:cNvSpPr>
              <p:nvPr/>
            </p:nvSpPr>
            <p:spPr bwMode="auto">
              <a:xfrm>
                <a:off x="3469" y="2327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0" name="Oval 83"/>
              <p:cNvSpPr>
                <a:spLocks noChangeArrowheads="1"/>
              </p:cNvSpPr>
              <p:nvPr/>
            </p:nvSpPr>
            <p:spPr bwMode="auto">
              <a:xfrm>
                <a:off x="2874" y="2653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1" name="Oval 84"/>
              <p:cNvSpPr>
                <a:spLocks noChangeArrowheads="1"/>
              </p:cNvSpPr>
              <p:nvPr/>
            </p:nvSpPr>
            <p:spPr bwMode="auto">
              <a:xfrm>
                <a:off x="3161" y="2197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2" name="Oval 85"/>
              <p:cNvSpPr>
                <a:spLocks noChangeArrowheads="1"/>
              </p:cNvSpPr>
              <p:nvPr/>
            </p:nvSpPr>
            <p:spPr bwMode="auto">
              <a:xfrm>
                <a:off x="2283" y="2382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sp>
          <p:nvSpPr>
            <p:cNvPr id="393" name="Rectangle 207"/>
            <p:cNvSpPr>
              <a:spLocks noChangeArrowheads="1"/>
            </p:cNvSpPr>
            <p:nvPr/>
          </p:nvSpPr>
          <p:spPr bwMode="auto">
            <a:xfrm>
              <a:off x="3985" y="9758"/>
              <a:ext cx="2494" cy="2494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112" name="Group 209"/>
          <p:cNvGrpSpPr>
            <a:grpSpLocks/>
          </p:cNvGrpSpPr>
          <p:nvPr/>
        </p:nvGrpSpPr>
        <p:grpSpPr bwMode="auto">
          <a:xfrm>
            <a:off x="1565458" y="526556"/>
            <a:ext cx="341313" cy="265112"/>
            <a:chOff x="6647" y="9588"/>
            <a:chExt cx="2098" cy="2098"/>
          </a:xfrm>
        </p:grpSpPr>
        <p:grpSp>
          <p:nvGrpSpPr>
            <p:cNvPr id="395" name="Group 120"/>
            <p:cNvGrpSpPr>
              <a:grpSpLocks/>
            </p:cNvGrpSpPr>
            <p:nvPr/>
          </p:nvGrpSpPr>
          <p:grpSpPr bwMode="auto">
            <a:xfrm>
              <a:off x="6987" y="9928"/>
              <a:ext cx="1417" cy="1417"/>
              <a:chOff x="5967" y="4718"/>
              <a:chExt cx="1703" cy="1679"/>
            </a:xfrm>
          </p:grpSpPr>
          <p:sp>
            <p:nvSpPr>
              <p:cNvPr id="396" name="Oval 121"/>
              <p:cNvSpPr>
                <a:spLocks noChangeArrowheads="1"/>
              </p:cNvSpPr>
              <p:nvPr/>
            </p:nvSpPr>
            <p:spPr bwMode="auto">
              <a:xfrm>
                <a:off x="6034" y="4770"/>
                <a:ext cx="1587" cy="1587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7" name="Oval 122"/>
              <p:cNvSpPr>
                <a:spLocks noChangeArrowheads="1"/>
              </p:cNvSpPr>
              <p:nvPr/>
            </p:nvSpPr>
            <p:spPr bwMode="auto">
              <a:xfrm>
                <a:off x="5969" y="5503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8" name="Oval 123"/>
              <p:cNvSpPr>
                <a:spLocks noChangeArrowheads="1"/>
              </p:cNvSpPr>
              <p:nvPr/>
            </p:nvSpPr>
            <p:spPr bwMode="auto">
              <a:xfrm>
                <a:off x="6163" y="5800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99" name="Oval 124"/>
              <p:cNvSpPr>
                <a:spLocks noChangeArrowheads="1"/>
              </p:cNvSpPr>
              <p:nvPr/>
            </p:nvSpPr>
            <p:spPr bwMode="auto">
              <a:xfrm>
                <a:off x="7102" y="5770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0" name="Oval 125"/>
              <p:cNvSpPr>
                <a:spLocks noChangeArrowheads="1"/>
              </p:cNvSpPr>
              <p:nvPr/>
            </p:nvSpPr>
            <p:spPr bwMode="auto">
              <a:xfrm>
                <a:off x="7242" y="5459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1" name="Oval 126"/>
              <p:cNvSpPr>
                <a:spLocks noChangeArrowheads="1"/>
              </p:cNvSpPr>
              <p:nvPr/>
            </p:nvSpPr>
            <p:spPr bwMode="auto">
              <a:xfrm>
                <a:off x="6045" y="5143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2" name="Oval 127"/>
              <p:cNvSpPr>
                <a:spLocks noChangeArrowheads="1"/>
              </p:cNvSpPr>
              <p:nvPr/>
            </p:nvSpPr>
            <p:spPr bwMode="auto">
              <a:xfrm>
                <a:off x="6251" y="4862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3" name="Oval 128"/>
              <p:cNvSpPr>
                <a:spLocks noChangeArrowheads="1"/>
              </p:cNvSpPr>
              <p:nvPr/>
            </p:nvSpPr>
            <p:spPr bwMode="auto">
              <a:xfrm>
                <a:off x="6817" y="5972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4" name="Oval 129"/>
              <p:cNvSpPr>
                <a:spLocks noChangeArrowheads="1"/>
              </p:cNvSpPr>
              <p:nvPr/>
            </p:nvSpPr>
            <p:spPr bwMode="auto">
              <a:xfrm>
                <a:off x="6819" y="4777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5" name="Oval 130"/>
              <p:cNvSpPr>
                <a:spLocks noChangeArrowheads="1"/>
              </p:cNvSpPr>
              <p:nvPr/>
            </p:nvSpPr>
            <p:spPr bwMode="auto">
              <a:xfrm>
                <a:off x="6470" y="5942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6" name="Oval 131"/>
              <p:cNvSpPr>
                <a:spLocks noChangeArrowheads="1"/>
              </p:cNvSpPr>
              <p:nvPr/>
            </p:nvSpPr>
            <p:spPr bwMode="auto">
              <a:xfrm>
                <a:off x="7242" y="5143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7" name="Oval 132"/>
              <p:cNvSpPr>
                <a:spLocks noChangeArrowheads="1"/>
              </p:cNvSpPr>
              <p:nvPr/>
            </p:nvSpPr>
            <p:spPr bwMode="auto">
              <a:xfrm>
                <a:off x="6588" y="4718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8" name="Oval 133"/>
              <p:cNvSpPr>
                <a:spLocks noChangeArrowheads="1"/>
              </p:cNvSpPr>
              <p:nvPr/>
            </p:nvSpPr>
            <p:spPr bwMode="auto">
              <a:xfrm>
                <a:off x="7101" y="4920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09" name="Oval 134"/>
              <p:cNvSpPr>
                <a:spLocks noChangeArrowheads="1"/>
              </p:cNvSpPr>
              <p:nvPr/>
            </p:nvSpPr>
            <p:spPr bwMode="auto">
              <a:xfrm>
                <a:off x="7245" y="5312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0" name="Oval 135"/>
              <p:cNvSpPr>
                <a:spLocks noChangeArrowheads="1"/>
              </p:cNvSpPr>
              <p:nvPr/>
            </p:nvSpPr>
            <p:spPr bwMode="auto">
              <a:xfrm>
                <a:off x="7005" y="4862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1" name="Oval 136"/>
              <p:cNvSpPr>
                <a:spLocks noChangeArrowheads="1"/>
              </p:cNvSpPr>
              <p:nvPr/>
            </p:nvSpPr>
            <p:spPr bwMode="auto">
              <a:xfrm>
                <a:off x="6251" y="5884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2" name="Oval 137"/>
              <p:cNvSpPr>
                <a:spLocks noChangeArrowheads="1"/>
              </p:cNvSpPr>
              <p:nvPr/>
            </p:nvSpPr>
            <p:spPr bwMode="auto">
              <a:xfrm>
                <a:off x="6394" y="4777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3" name="Oval 138"/>
              <p:cNvSpPr>
                <a:spLocks noChangeArrowheads="1"/>
              </p:cNvSpPr>
              <p:nvPr/>
            </p:nvSpPr>
            <p:spPr bwMode="auto">
              <a:xfrm>
                <a:off x="7005" y="5884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4" name="Oval 139"/>
              <p:cNvSpPr>
                <a:spLocks noChangeArrowheads="1"/>
              </p:cNvSpPr>
              <p:nvPr/>
            </p:nvSpPr>
            <p:spPr bwMode="auto">
              <a:xfrm>
                <a:off x="5967" y="5312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5" name="Oval 140"/>
              <p:cNvSpPr>
                <a:spLocks noChangeArrowheads="1"/>
              </p:cNvSpPr>
              <p:nvPr/>
            </p:nvSpPr>
            <p:spPr bwMode="auto">
              <a:xfrm>
                <a:off x="6820" y="5048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6" name="Oval 141"/>
              <p:cNvSpPr>
                <a:spLocks noChangeArrowheads="1"/>
              </p:cNvSpPr>
              <p:nvPr/>
            </p:nvSpPr>
            <p:spPr bwMode="auto">
              <a:xfrm>
                <a:off x="6820" y="5696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7" name="Oval 142"/>
              <p:cNvSpPr>
                <a:spLocks noChangeArrowheads="1"/>
              </p:cNvSpPr>
              <p:nvPr/>
            </p:nvSpPr>
            <p:spPr bwMode="auto">
              <a:xfrm>
                <a:off x="6502" y="5737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8" name="Oval 143"/>
              <p:cNvSpPr>
                <a:spLocks noChangeArrowheads="1"/>
              </p:cNvSpPr>
              <p:nvPr/>
            </p:nvSpPr>
            <p:spPr bwMode="auto">
              <a:xfrm>
                <a:off x="6677" y="5414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19" name="Oval 144"/>
              <p:cNvSpPr>
                <a:spLocks noChangeArrowheads="1"/>
              </p:cNvSpPr>
              <p:nvPr/>
            </p:nvSpPr>
            <p:spPr bwMode="auto">
              <a:xfrm>
                <a:off x="6394" y="5078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0" name="Oval 145"/>
              <p:cNvSpPr>
                <a:spLocks noChangeArrowheads="1"/>
              </p:cNvSpPr>
              <p:nvPr/>
            </p:nvSpPr>
            <p:spPr bwMode="auto">
              <a:xfrm>
                <a:off x="6251" y="5497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1" name="Oval 146"/>
              <p:cNvSpPr>
                <a:spLocks noChangeArrowheads="1"/>
              </p:cNvSpPr>
              <p:nvPr/>
            </p:nvSpPr>
            <p:spPr bwMode="auto">
              <a:xfrm>
                <a:off x="6392" y="5331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2" name="Oval 147"/>
              <p:cNvSpPr>
                <a:spLocks noChangeArrowheads="1"/>
              </p:cNvSpPr>
              <p:nvPr/>
            </p:nvSpPr>
            <p:spPr bwMode="auto">
              <a:xfrm>
                <a:off x="6472" y="5517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3" name="Oval 148"/>
              <p:cNvSpPr>
                <a:spLocks noChangeArrowheads="1"/>
              </p:cNvSpPr>
              <p:nvPr/>
            </p:nvSpPr>
            <p:spPr bwMode="auto">
              <a:xfrm>
                <a:off x="6580" y="5034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4" name="Oval 149"/>
              <p:cNvSpPr>
                <a:spLocks noChangeArrowheads="1"/>
              </p:cNvSpPr>
              <p:nvPr/>
            </p:nvSpPr>
            <p:spPr bwMode="auto">
              <a:xfrm>
                <a:off x="7013" y="5345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5" name="Oval 150"/>
              <p:cNvSpPr>
                <a:spLocks noChangeArrowheads="1"/>
              </p:cNvSpPr>
              <p:nvPr/>
            </p:nvSpPr>
            <p:spPr bwMode="auto">
              <a:xfrm>
                <a:off x="6155" y="5122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426" name="Oval 151"/>
              <p:cNvSpPr>
                <a:spLocks noChangeArrowheads="1"/>
              </p:cNvSpPr>
              <p:nvPr/>
            </p:nvSpPr>
            <p:spPr bwMode="auto">
              <a:xfrm>
                <a:off x="6677" y="5627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sp>
          <p:nvSpPr>
            <p:cNvPr id="427" name="Rectangle 208"/>
            <p:cNvSpPr>
              <a:spLocks noChangeArrowheads="1"/>
            </p:cNvSpPr>
            <p:nvPr/>
          </p:nvSpPr>
          <p:spPr bwMode="auto">
            <a:xfrm>
              <a:off x="6647" y="9588"/>
              <a:ext cx="2098" cy="2098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grpSp>
        <p:nvGrpSpPr>
          <p:cNvPr id="1146" name="Group 170"/>
          <p:cNvGrpSpPr>
            <a:grpSpLocks/>
          </p:cNvGrpSpPr>
          <p:nvPr/>
        </p:nvGrpSpPr>
        <p:grpSpPr bwMode="auto">
          <a:xfrm>
            <a:off x="422458" y="526556"/>
            <a:ext cx="341313" cy="341312"/>
            <a:chOff x="1279" y="9593"/>
            <a:chExt cx="2098" cy="2098"/>
          </a:xfrm>
        </p:grpSpPr>
        <p:grpSp>
          <p:nvGrpSpPr>
            <p:cNvPr id="273" name="Group 86"/>
            <p:cNvGrpSpPr>
              <a:grpSpLocks/>
            </p:cNvGrpSpPr>
            <p:nvPr/>
          </p:nvGrpSpPr>
          <p:grpSpPr bwMode="auto">
            <a:xfrm>
              <a:off x="1477" y="9791"/>
              <a:ext cx="1701" cy="1701"/>
              <a:chOff x="5775" y="1469"/>
              <a:chExt cx="1984" cy="1962"/>
            </a:xfrm>
          </p:grpSpPr>
          <p:sp>
            <p:nvSpPr>
              <p:cNvPr id="274" name="Oval 87"/>
              <p:cNvSpPr>
                <a:spLocks noChangeArrowheads="1"/>
              </p:cNvSpPr>
              <p:nvPr/>
            </p:nvSpPr>
            <p:spPr bwMode="auto">
              <a:xfrm>
                <a:off x="5853" y="1547"/>
                <a:ext cx="1814" cy="181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5" name="Oval 88"/>
              <p:cNvSpPr>
                <a:spLocks noChangeArrowheads="1"/>
              </p:cNvSpPr>
              <p:nvPr/>
            </p:nvSpPr>
            <p:spPr bwMode="auto">
              <a:xfrm>
                <a:off x="7238" y="1847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6" name="Oval 89"/>
              <p:cNvSpPr>
                <a:spLocks noChangeArrowheads="1"/>
              </p:cNvSpPr>
              <p:nvPr/>
            </p:nvSpPr>
            <p:spPr bwMode="auto">
              <a:xfrm>
                <a:off x="7334" y="2236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7" name="Oval 90"/>
              <p:cNvSpPr>
                <a:spLocks noChangeArrowheads="1"/>
              </p:cNvSpPr>
              <p:nvPr/>
            </p:nvSpPr>
            <p:spPr bwMode="auto">
              <a:xfrm>
                <a:off x="7052" y="2917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8" name="Oval 91"/>
              <p:cNvSpPr>
                <a:spLocks noChangeArrowheads="1"/>
              </p:cNvSpPr>
              <p:nvPr/>
            </p:nvSpPr>
            <p:spPr bwMode="auto">
              <a:xfrm>
                <a:off x="6909" y="1587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79" name="Oval 92"/>
              <p:cNvSpPr>
                <a:spLocks noChangeArrowheads="1"/>
              </p:cNvSpPr>
              <p:nvPr/>
            </p:nvSpPr>
            <p:spPr bwMode="auto">
              <a:xfrm>
                <a:off x="6627" y="3006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0" name="Oval 93"/>
              <p:cNvSpPr>
                <a:spLocks noChangeArrowheads="1"/>
              </p:cNvSpPr>
              <p:nvPr/>
            </p:nvSpPr>
            <p:spPr bwMode="auto">
              <a:xfrm>
                <a:off x="6202" y="1607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1" name="Oval 94"/>
              <p:cNvSpPr>
                <a:spLocks noChangeArrowheads="1"/>
              </p:cNvSpPr>
              <p:nvPr/>
            </p:nvSpPr>
            <p:spPr bwMode="auto">
              <a:xfrm>
                <a:off x="6200" y="2937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2" name="Oval 95"/>
              <p:cNvSpPr>
                <a:spLocks noChangeArrowheads="1"/>
              </p:cNvSpPr>
              <p:nvPr/>
            </p:nvSpPr>
            <p:spPr bwMode="auto">
              <a:xfrm>
                <a:off x="7238" y="2581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3" name="Oval 96"/>
              <p:cNvSpPr>
                <a:spLocks noChangeArrowheads="1"/>
              </p:cNvSpPr>
              <p:nvPr/>
            </p:nvSpPr>
            <p:spPr bwMode="auto">
              <a:xfrm>
                <a:off x="5775" y="2272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4" name="Oval 97"/>
              <p:cNvSpPr>
                <a:spLocks noChangeArrowheads="1"/>
              </p:cNvSpPr>
              <p:nvPr/>
            </p:nvSpPr>
            <p:spPr bwMode="auto">
              <a:xfrm>
                <a:off x="5885" y="1882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5" name="Oval 98"/>
              <p:cNvSpPr>
                <a:spLocks noChangeArrowheads="1"/>
              </p:cNvSpPr>
              <p:nvPr/>
            </p:nvSpPr>
            <p:spPr bwMode="auto">
              <a:xfrm>
                <a:off x="6627" y="1469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6" name="Oval 99"/>
              <p:cNvSpPr>
                <a:spLocks noChangeArrowheads="1"/>
              </p:cNvSpPr>
              <p:nvPr/>
            </p:nvSpPr>
            <p:spPr bwMode="auto">
              <a:xfrm>
                <a:off x="5885" y="2653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7" name="Oval 100"/>
              <p:cNvSpPr>
                <a:spLocks noChangeArrowheads="1"/>
              </p:cNvSpPr>
              <p:nvPr/>
            </p:nvSpPr>
            <p:spPr bwMode="auto">
              <a:xfrm>
                <a:off x="6813" y="1526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8" name="Oval 101"/>
              <p:cNvSpPr>
                <a:spLocks noChangeArrowheads="1"/>
              </p:cNvSpPr>
              <p:nvPr/>
            </p:nvSpPr>
            <p:spPr bwMode="auto">
              <a:xfrm>
                <a:off x="6484" y="2992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89" name="Oval 102"/>
              <p:cNvSpPr>
                <a:spLocks noChangeArrowheads="1"/>
              </p:cNvSpPr>
              <p:nvPr/>
            </p:nvSpPr>
            <p:spPr bwMode="auto">
              <a:xfrm>
                <a:off x="5971" y="1717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0" name="Oval 103"/>
              <p:cNvSpPr>
                <a:spLocks noChangeArrowheads="1"/>
              </p:cNvSpPr>
              <p:nvPr/>
            </p:nvSpPr>
            <p:spPr bwMode="auto">
              <a:xfrm>
                <a:off x="5777" y="2492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1" name="Oval 104"/>
              <p:cNvSpPr>
                <a:spLocks noChangeArrowheads="1"/>
              </p:cNvSpPr>
              <p:nvPr/>
            </p:nvSpPr>
            <p:spPr bwMode="auto">
              <a:xfrm>
                <a:off x="7130" y="2752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2" name="Oval 105"/>
              <p:cNvSpPr>
                <a:spLocks noChangeArrowheads="1"/>
              </p:cNvSpPr>
              <p:nvPr/>
            </p:nvSpPr>
            <p:spPr bwMode="auto">
              <a:xfrm>
                <a:off x="7334" y="2012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3" name="Oval 106"/>
              <p:cNvSpPr>
                <a:spLocks noChangeArrowheads="1"/>
              </p:cNvSpPr>
              <p:nvPr/>
            </p:nvSpPr>
            <p:spPr bwMode="auto">
              <a:xfrm>
                <a:off x="6388" y="2012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4" name="Oval 107"/>
              <p:cNvSpPr>
                <a:spLocks noChangeArrowheads="1"/>
              </p:cNvSpPr>
              <p:nvPr/>
            </p:nvSpPr>
            <p:spPr bwMode="auto">
              <a:xfrm>
                <a:off x="7052" y="2511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5" name="Oval 108"/>
              <p:cNvSpPr>
                <a:spLocks noChangeArrowheads="1"/>
              </p:cNvSpPr>
              <p:nvPr/>
            </p:nvSpPr>
            <p:spPr bwMode="auto">
              <a:xfrm>
                <a:off x="6813" y="2807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6" name="Oval 109"/>
              <p:cNvSpPr>
                <a:spLocks noChangeArrowheads="1"/>
              </p:cNvSpPr>
              <p:nvPr/>
            </p:nvSpPr>
            <p:spPr bwMode="auto">
              <a:xfrm>
                <a:off x="6396" y="2327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7" name="Oval 110"/>
              <p:cNvSpPr>
                <a:spLocks noChangeArrowheads="1"/>
              </p:cNvSpPr>
              <p:nvPr/>
            </p:nvSpPr>
            <p:spPr bwMode="auto">
              <a:xfrm>
                <a:off x="6059" y="2382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8" name="Oval 111"/>
              <p:cNvSpPr>
                <a:spLocks noChangeArrowheads="1"/>
              </p:cNvSpPr>
              <p:nvPr/>
            </p:nvSpPr>
            <p:spPr bwMode="auto">
              <a:xfrm>
                <a:off x="6821" y="2307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99" name="Oval 112"/>
              <p:cNvSpPr>
                <a:spLocks noChangeArrowheads="1"/>
              </p:cNvSpPr>
              <p:nvPr/>
            </p:nvSpPr>
            <p:spPr bwMode="auto">
              <a:xfrm>
                <a:off x="6200" y="2622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0" name="Oval 113"/>
              <p:cNvSpPr>
                <a:spLocks noChangeArrowheads="1"/>
              </p:cNvSpPr>
              <p:nvPr/>
            </p:nvSpPr>
            <p:spPr bwMode="auto">
              <a:xfrm>
                <a:off x="6813" y="1803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1" name="Oval 114"/>
              <p:cNvSpPr>
                <a:spLocks noChangeArrowheads="1"/>
              </p:cNvSpPr>
              <p:nvPr/>
            </p:nvSpPr>
            <p:spPr bwMode="auto">
              <a:xfrm>
                <a:off x="6059" y="2087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2" name="Oval 115"/>
              <p:cNvSpPr>
                <a:spLocks noChangeArrowheads="1"/>
              </p:cNvSpPr>
              <p:nvPr/>
            </p:nvSpPr>
            <p:spPr bwMode="auto">
              <a:xfrm>
                <a:off x="6625" y="2567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3" name="Oval 116"/>
              <p:cNvSpPr>
                <a:spLocks noChangeArrowheads="1"/>
              </p:cNvSpPr>
              <p:nvPr/>
            </p:nvSpPr>
            <p:spPr bwMode="auto">
              <a:xfrm>
                <a:off x="6625" y="2032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4" name="Oval 117"/>
              <p:cNvSpPr>
                <a:spLocks noChangeArrowheads="1"/>
              </p:cNvSpPr>
              <p:nvPr/>
            </p:nvSpPr>
            <p:spPr bwMode="auto">
              <a:xfrm>
                <a:off x="7052" y="2100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5" name="Oval 118"/>
              <p:cNvSpPr>
                <a:spLocks noChangeArrowheads="1"/>
              </p:cNvSpPr>
              <p:nvPr/>
            </p:nvSpPr>
            <p:spPr bwMode="auto">
              <a:xfrm>
                <a:off x="6484" y="1607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306" name="Oval 119"/>
              <p:cNvSpPr>
                <a:spLocks noChangeArrowheads="1"/>
              </p:cNvSpPr>
              <p:nvPr/>
            </p:nvSpPr>
            <p:spPr bwMode="auto">
              <a:xfrm>
                <a:off x="6910" y="2134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sp>
          <p:nvSpPr>
            <p:cNvPr id="307" name="Rectangle 169"/>
            <p:cNvSpPr>
              <a:spLocks noChangeArrowheads="1"/>
            </p:cNvSpPr>
            <p:nvPr/>
          </p:nvSpPr>
          <p:spPr bwMode="auto">
            <a:xfrm>
              <a:off x="1279" y="9593"/>
              <a:ext cx="2098" cy="2098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162" name="Rectangle 161"/>
          <p:cNvSpPr/>
          <p:nvPr/>
        </p:nvSpPr>
        <p:spPr>
          <a:xfrm>
            <a:off x="955858" y="526556"/>
            <a:ext cx="381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+</a:t>
            </a:r>
            <a:endParaRPr lang="en-GB" dirty="0">
              <a:solidFill>
                <a:schemeClr val="tx1"/>
              </a:solidFill>
            </a:endParaRPr>
          </a:p>
        </p:txBody>
      </p:sp>
      <p:grpSp>
        <p:nvGrpSpPr>
          <p:cNvPr id="163" name="Group 210"/>
          <p:cNvGrpSpPr>
            <a:grpSpLocks/>
          </p:cNvGrpSpPr>
          <p:nvPr/>
        </p:nvGrpSpPr>
        <p:grpSpPr bwMode="auto">
          <a:xfrm>
            <a:off x="879658" y="1288556"/>
            <a:ext cx="457200" cy="457200"/>
            <a:chOff x="3985" y="9758"/>
            <a:chExt cx="2494" cy="2494"/>
          </a:xfrm>
        </p:grpSpPr>
        <p:grpSp>
          <p:nvGrpSpPr>
            <p:cNvPr id="164" name="Group 163"/>
            <p:cNvGrpSpPr>
              <a:grpSpLocks/>
            </p:cNvGrpSpPr>
            <p:nvPr/>
          </p:nvGrpSpPr>
          <p:grpSpPr bwMode="auto">
            <a:xfrm>
              <a:off x="4096" y="9871"/>
              <a:ext cx="2268" cy="2268"/>
              <a:chOff x="1749" y="1101"/>
              <a:chExt cx="2825" cy="2835"/>
            </a:xfrm>
          </p:grpSpPr>
          <p:sp>
            <p:nvSpPr>
              <p:cNvPr id="166" name="Oval 3"/>
              <p:cNvSpPr>
                <a:spLocks noChangeArrowheads="1"/>
              </p:cNvSpPr>
              <p:nvPr/>
            </p:nvSpPr>
            <p:spPr bwMode="auto">
              <a:xfrm>
                <a:off x="1803" y="1182"/>
                <a:ext cx="2633" cy="267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7" name="Oval 4"/>
              <p:cNvSpPr>
                <a:spLocks noChangeArrowheads="1"/>
              </p:cNvSpPr>
              <p:nvPr/>
            </p:nvSpPr>
            <p:spPr bwMode="auto">
              <a:xfrm>
                <a:off x="2564" y="1182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8" name="Oval 5"/>
              <p:cNvSpPr>
                <a:spLocks noChangeArrowheads="1"/>
              </p:cNvSpPr>
              <p:nvPr/>
            </p:nvSpPr>
            <p:spPr bwMode="auto">
              <a:xfrm>
                <a:off x="2989" y="1101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69" name="Oval 6"/>
              <p:cNvSpPr>
                <a:spLocks noChangeArrowheads="1"/>
              </p:cNvSpPr>
              <p:nvPr/>
            </p:nvSpPr>
            <p:spPr bwMode="auto">
              <a:xfrm>
                <a:off x="2167" y="1364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0" name="Oval 7"/>
              <p:cNvSpPr>
                <a:spLocks noChangeArrowheads="1"/>
              </p:cNvSpPr>
              <p:nvPr/>
            </p:nvSpPr>
            <p:spPr bwMode="auto">
              <a:xfrm>
                <a:off x="1878" y="1675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1" name="Oval 8"/>
              <p:cNvSpPr>
                <a:spLocks noChangeArrowheads="1"/>
              </p:cNvSpPr>
              <p:nvPr/>
            </p:nvSpPr>
            <p:spPr bwMode="auto">
              <a:xfrm>
                <a:off x="1749" y="2086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2" name="Oval 9"/>
              <p:cNvSpPr>
                <a:spLocks noChangeArrowheads="1"/>
              </p:cNvSpPr>
              <p:nvPr/>
            </p:nvSpPr>
            <p:spPr bwMode="auto">
              <a:xfrm>
                <a:off x="3797" y="1378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3" name="Oval 10"/>
              <p:cNvSpPr>
                <a:spLocks noChangeArrowheads="1"/>
              </p:cNvSpPr>
              <p:nvPr/>
            </p:nvSpPr>
            <p:spPr bwMode="auto">
              <a:xfrm>
                <a:off x="3414" y="1182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4" name="Oval 11"/>
              <p:cNvSpPr>
                <a:spLocks noChangeArrowheads="1"/>
              </p:cNvSpPr>
              <p:nvPr/>
            </p:nvSpPr>
            <p:spPr bwMode="auto">
              <a:xfrm>
                <a:off x="1749" y="2492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5" name="Oval 12"/>
              <p:cNvSpPr>
                <a:spLocks noChangeArrowheads="1"/>
              </p:cNvSpPr>
              <p:nvPr/>
            </p:nvSpPr>
            <p:spPr bwMode="auto">
              <a:xfrm>
                <a:off x="1878" y="2917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6" name="Oval 13"/>
              <p:cNvSpPr>
                <a:spLocks noChangeArrowheads="1"/>
              </p:cNvSpPr>
              <p:nvPr/>
            </p:nvSpPr>
            <p:spPr bwMode="auto">
              <a:xfrm>
                <a:off x="2564" y="3431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7" name="Oval 14"/>
              <p:cNvSpPr>
                <a:spLocks noChangeArrowheads="1"/>
              </p:cNvSpPr>
              <p:nvPr/>
            </p:nvSpPr>
            <p:spPr bwMode="auto">
              <a:xfrm>
                <a:off x="2167" y="3224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8" name="Oval 15"/>
              <p:cNvSpPr>
                <a:spLocks noChangeArrowheads="1"/>
              </p:cNvSpPr>
              <p:nvPr/>
            </p:nvSpPr>
            <p:spPr bwMode="auto">
              <a:xfrm>
                <a:off x="2989" y="3431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79" name="Oval 16"/>
              <p:cNvSpPr>
                <a:spLocks noChangeArrowheads="1"/>
              </p:cNvSpPr>
              <p:nvPr/>
            </p:nvSpPr>
            <p:spPr bwMode="auto">
              <a:xfrm>
                <a:off x="3414" y="3431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0" name="Oval 17"/>
              <p:cNvSpPr>
                <a:spLocks noChangeArrowheads="1"/>
              </p:cNvSpPr>
              <p:nvPr/>
            </p:nvSpPr>
            <p:spPr bwMode="auto">
              <a:xfrm>
                <a:off x="3797" y="3224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1" name="Oval 18"/>
              <p:cNvSpPr>
                <a:spLocks noChangeArrowheads="1"/>
              </p:cNvSpPr>
              <p:nvPr/>
            </p:nvSpPr>
            <p:spPr bwMode="auto">
              <a:xfrm>
                <a:off x="4011" y="2917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2" name="Oval 19"/>
              <p:cNvSpPr>
                <a:spLocks noChangeArrowheads="1"/>
              </p:cNvSpPr>
              <p:nvPr/>
            </p:nvSpPr>
            <p:spPr bwMode="auto">
              <a:xfrm>
                <a:off x="4149" y="2142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3" name="Oval 20"/>
              <p:cNvSpPr>
                <a:spLocks noChangeArrowheads="1"/>
              </p:cNvSpPr>
              <p:nvPr/>
            </p:nvSpPr>
            <p:spPr bwMode="auto">
              <a:xfrm>
                <a:off x="4149" y="2567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4" name="Oval 21"/>
              <p:cNvSpPr>
                <a:spLocks noChangeArrowheads="1"/>
              </p:cNvSpPr>
              <p:nvPr/>
            </p:nvSpPr>
            <p:spPr bwMode="auto">
              <a:xfrm>
                <a:off x="4011" y="1744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5" name="Oval 22"/>
              <p:cNvSpPr>
                <a:spLocks noChangeArrowheads="1"/>
              </p:cNvSpPr>
              <p:nvPr/>
            </p:nvSpPr>
            <p:spPr bwMode="auto">
              <a:xfrm>
                <a:off x="2139" y="1803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6" name="Oval 23"/>
              <p:cNvSpPr>
                <a:spLocks noChangeArrowheads="1"/>
              </p:cNvSpPr>
              <p:nvPr/>
            </p:nvSpPr>
            <p:spPr bwMode="auto">
              <a:xfrm>
                <a:off x="1988" y="2567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7" name="Oval 24"/>
              <p:cNvSpPr>
                <a:spLocks noChangeArrowheads="1"/>
              </p:cNvSpPr>
              <p:nvPr/>
            </p:nvSpPr>
            <p:spPr bwMode="auto">
              <a:xfrm>
                <a:off x="2413" y="1532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8" name="Oval 25"/>
              <p:cNvSpPr>
                <a:spLocks noChangeArrowheads="1"/>
              </p:cNvSpPr>
              <p:nvPr/>
            </p:nvSpPr>
            <p:spPr bwMode="auto">
              <a:xfrm>
                <a:off x="2708" y="1378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89" name="Oval 26"/>
              <p:cNvSpPr>
                <a:spLocks noChangeArrowheads="1"/>
              </p:cNvSpPr>
              <p:nvPr/>
            </p:nvSpPr>
            <p:spPr bwMode="auto">
              <a:xfrm>
                <a:off x="3503" y="1532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0" name="Oval 27"/>
              <p:cNvSpPr>
                <a:spLocks noChangeArrowheads="1"/>
              </p:cNvSpPr>
              <p:nvPr/>
            </p:nvSpPr>
            <p:spPr bwMode="auto">
              <a:xfrm>
                <a:off x="4149" y="2374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1" name="Oval 28"/>
              <p:cNvSpPr>
                <a:spLocks noChangeArrowheads="1"/>
              </p:cNvSpPr>
              <p:nvPr/>
            </p:nvSpPr>
            <p:spPr bwMode="auto">
              <a:xfrm>
                <a:off x="2174" y="2917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2" name="Oval 29"/>
              <p:cNvSpPr>
                <a:spLocks noChangeArrowheads="1"/>
              </p:cNvSpPr>
              <p:nvPr/>
            </p:nvSpPr>
            <p:spPr bwMode="auto">
              <a:xfrm>
                <a:off x="2413" y="3102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3" name="Oval 30"/>
              <p:cNvSpPr>
                <a:spLocks noChangeArrowheads="1"/>
              </p:cNvSpPr>
              <p:nvPr/>
            </p:nvSpPr>
            <p:spPr bwMode="auto">
              <a:xfrm>
                <a:off x="3133" y="1378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4" name="Oval 31"/>
              <p:cNvSpPr>
                <a:spLocks noChangeArrowheads="1"/>
              </p:cNvSpPr>
              <p:nvPr/>
            </p:nvSpPr>
            <p:spPr bwMode="auto">
              <a:xfrm>
                <a:off x="3724" y="1744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5" name="Oval 32"/>
              <p:cNvSpPr>
                <a:spLocks noChangeArrowheads="1"/>
              </p:cNvSpPr>
              <p:nvPr/>
            </p:nvSpPr>
            <p:spPr bwMode="auto">
              <a:xfrm>
                <a:off x="3839" y="2677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6" name="Oval 33"/>
              <p:cNvSpPr>
                <a:spLocks noChangeArrowheads="1"/>
              </p:cNvSpPr>
              <p:nvPr/>
            </p:nvSpPr>
            <p:spPr bwMode="auto">
              <a:xfrm>
                <a:off x="3586" y="3342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7" name="Oval 34"/>
              <p:cNvSpPr>
                <a:spLocks noChangeArrowheads="1"/>
              </p:cNvSpPr>
              <p:nvPr/>
            </p:nvSpPr>
            <p:spPr bwMode="auto">
              <a:xfrm>
                <a:off x="3078" y="3224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8" name="Oval 35"/>
              <p:cNvSpPr>
                <a:spLocks noChangeArrowheads="1"/>
              </p:cNvSpPr>
              <p:nvPr/>
            </p:nvSpPr>
            <p:spPr bwMode="auto">
              <a:xfrm>
                <a:off x="2783" y="3224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199" name="Oval 36"/>
              <p:cNvSpPr>
                <a:spLocks noChangeArrowheads="1"/>
              </p:cNvSpPr>
              <p:nvPr/>
            </p:nvSpPr>
            <p:spPr bwMode="auto">
              <a:xfrm>
                <a:off x="1988" y="2142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0" name="Oval 37"/>
              <p:cNvSpPr>
                <a:spLocks noChangeArrowheads="1"/>
              </p:cNvSpPr>
              <p:nvPr/>
            </p:nvSpPr>
            <p:spPr bwMode="auto">
              <a:xfrm>
                <a:off x="3133" y="1182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1" name="Oval 38"/>
              <p:cNvSpPr>
                <a:spLocks noChangeArrowheads="1"/>
              </p:cNvSpPr>
              <p:nvPr/>
            </p:nvSpPr>
            <p:spPr bwMode="auto">
              <a:xfrm>
                <a:off x="1749" y="2252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2" name="Oval 39"/>
              <p:cNvSpPr>
                <a:spLocks noChangeArrowheads="1"/>
              </p:cNvSpPr>
              <p:nvPr/>
            </p:nvSpPr>
            <p:spPr bwMode="auto">
              <a:xfrm>
                <a:off x="2783" y="3511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3" name="Oval 40"/>
              <p:cNvSpPr>
                <a:spLocks noChangeArrowheads="1"/>
              </p:cNvSpPr>
              <p:nvPr/>
            </p:nvSpPr>
            <p:spPr bwMode="auto">
              <a:xfrm>
                <a:off x="3894" y="1607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4" name="Oval 41"/>
              <p:cNvSpPr>
                <a:spLocks noChangeArrowheads="1"/>
              </p:cNvSpPr>
              <p:nvPr/>
            </p:nvSpPr>
            <p:spPr bwMode="auto">
              <a:xfrm>
                <a:off x="3133" y="3511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5" name="Oval 42"/>
              <p:cNvSpPr>
                <a:spLocks noChangeArrowheads="1"/>
              </p:cNvSpPr>
              <p:nvPr/>
            </p:nvSpPr>
            <p:spPr bwMode="auto">
              <a:xfrm>
                <a:off x="4011" y="2799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6" name="Oval 43"/>
              <p:cNvSpPr>
                <a:spLocks noChangeArrowheads="1"/>
              </p:cNvSpPr>
              <p:nvPr/>
            </p:nvSpPr>
            <p:spPr bwMode="auto">
              <a:xfrm>
                <a:off x="2303" y="3342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7" name="Oval 44"/>
              <p:cNvSpPr>
                <a:spLocks noChangeArrowheads="1"/>
              </p:cNvSpPr>
              <p:nvPr/>
            </p:nvSpPr>
            <p:spPr bwMode="auto">
              <a:xfrm>
                <a:off x="1988" y="3086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8" name="Oval 45"/>
              <p:cNvSpPr>
                <a:spLocks noChangeArrowheads="1"/>
              </p:cNvSpPr>
              <p:nvPr/>
            </p:nvSpPr>
            <p:spPr bwMode="auto">
              <a:xfrm>
                <a:off x="1803" y="1957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09" name="Oval 46"/>
              <p:cNvSpPr>
                <a:spLocks noChangeArrowheads="1"/>
              </p:cNvSpPr>
              <p:nvPr/>
            </p:nvSpPr>
            <p:spPr bwMode="auto">
              <a:xfrm>
                <a:off x="1988" y="1526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0" name="Oval 47"/>
              <p:cNvSpPr>
                <a:spLocks noChangeArrowheads="1"/>
              </p:cNvSpPr>
              <p:nvPr/>
            </p:nvSpPr>
            <p:spPr bwMode="auto">
              <a:xfrm>
                <a:off x="2413" y="1250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1" name="Oval 48"/>
              <p:cNvSpPr>
                <a:spLocks noChangeArrowheads="1"/>
              </p:cNvSpPr>
              <p:nvPr/>
            </p:nvSpPr>
            <p:spPr bwMode="auto">
              <a:xfrm>
                <a:off x="2783" y="1107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2" name="Oval 49"/>
              <p:cNvSpPr>
                <a:spLocks noChangeArrowheads="1"/>
              </p:cNvSpPr>
              <p:nvPr/>
            </p:nvSpPr>
            <p:spPr bwMode="auto">
              <a:xfrm>
                <a:off x="3613" y="1250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3" name="Oval 50"/>
              <p:cNvSpPr>
                <a:spLocks noChangeArrowheads="1"/>
              </p:cNvSpPr>
              <p:nvPr/>
            </p:nvSpPr>
            <p:spPr bwMode="auto">
              <a:xfrm>
                <a:off x="4134" y="1957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4" name="Oval 51"/>
              <p:cNvSpPr>
                <a:spLocks noChangeArrowheads="1"/>
              </p:cNvSpPr>
              <p:nvPr/>
            </p:nvSpPr>
            <p:spPr bwMode="auto">
              <a:xfrm>
                <a:off x="3023" y="1347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5" name="Oval 52"/>
              <p:cNvSpPr>
                <a:spLocks noChangeArrowheads="1"/>
              </p:cNvSpPr>
              <p:nvPr/>
            </p:nvSpPr>
            <p:spPr bwMode="auto">
              <a:xfrm>
                <a:off x="3263" y="1587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6" name="Oval 53"/>
              <p:cNvSpPr>
                <a:spLocks noChangeArrowheads="1"/>
              </p:cNvSpPr>
              <p:nvPr/>
            </p:nvSpPr>
            <p:spPr bwMode="auto">
              <a:xfrm>
                <a:off x="3188" y="2653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7" name="Oval 54"/>
              <p:cNvSpPr>
                <a:spLocks noChangeArrowheads="1"/>
              </p:cNvSpPr>
              <p:nvPr/>
            </p:nvSpPr>
            <p:spPr bwMode="auto">
              <a:xfrm>
                <a:off x="2838" y="2228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8" name="Oval 55"/>
              <p:cNvSpPr>
                <a:spLocks noChangeArrowheads="1"/>
              </p:cNvSpPr>
              <p:nvPr/>
            </p:nvSpPr>
            <p:spPr bwMode="auto">
              <a:xfrm>
                <a:off x="2413" y="1772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19" name="Oval 56"/>
              <p:cNvSpPr>
                <a:spLocks noChangeArrowheads="1"/>
              </p:cNvSpPr>
              <p:nvPr/>
            </p:nvSpPr>
            <p:spPr bwMode="auto">
              <a:xfrm>
                <a:off x="2139" y="2327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0" name="Oval 57"/>
              <p:cNvSpPr>
                <a:spLocks noChangeArrowheads="1"/>
              </p:cNvSpPr>
              <p:nvPr/>
            </p:nvSpPr>
            <p:spPr bwMode="auto">
              <a:xfrm>
                <a:off x="2708" y="2917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1" name="Oval 58"/>
              <p:cNvSpPr>
                <a:spLocks noChangeArrowheads="1"/>
              </p:cNvSpPr>
              <p:nvPr/>
            </p:nvSpPr>
            <p:spPr bwMode="auto">
              <a:xfrm>
                <a:off x="3414" y="3086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2" name="Oval 59"/>
              <p:cNvSpPr>
                <a:spLocks noChangeArrowheads="1"/>
              </p:cNvSpPr>
              <p:nvPr/>
            </p:nvSpPr>
            <p:spPr bwMode="auto">
              <a:xfrm>
                <a:off x="2838" y="1661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3" name="Oval 60"/>
              <p:cNvSpPr>
                <a:spLocks noChangeArrowheads="1"/>
              </p:cNvSpPr>
              <p:nvPr/>
            </p:nvSpPr>
            <p:spPr bwMode="auto">
              <a:xfrm>
                <a:off x="3414" y="2272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4" name="Oval 61"/>
              <p:cNvSpPr>
                <a:spLocks noChangeArrowheads="1"/>
              </p:cNvSpPr>
              <p:nvPr/>
            </p:nvSpPr>
            <p:spPr bwMode="auto">
              <a:xfrm>
                <a:off x="3709" y="2492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5" name="Oval 62"/>
              <p:cNvSpPr>
                <a:spLocks noChangeArrowheads="1"/>
              </p:cNvSpPr>
              <p:nvPr/>
            </p:nvSpPr>
            <p:spPr bwMode="auto">
              <a:xfrm>
                <a:off x="2599" y="2512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6" name="Oval 63"/>
              <p:cNvSpPr>
                <a:spLocks noChangeArrowheads="1"/>
              </p:cNvSpPr>
              <p:nvPr/>
            </p:nvSpPr>
            <p:spPr bwMode="auto">
              <a:xfrm>
                <a:off x="3372" y="2012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7" name="Oval 64"/>
              <p:cNvSpPr>
                <a:spLocks noChangeArrowheads="1"/>
              </p:cNvSpPr>
              <p:nvPr/>
            </p:nvSpPr>
            <p:spPr bwMode="auto">
              <a:xfrm>
                <a:off x="2653" y="1772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8" name="Oval 65"/>
              <p:cNvSpPr>
                <a:spLocks noChangeArrowheads="1"/>
              </p:cNvSpPr>
              <p:nvPr/>
            </p:nvSpPr>
            <p:spPr bwMode="auto">
              <a:xfrm>
                <a:off x="3983" y="2307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29" name="Oval 66"/>
              <p:cNvSpPr>
                <a:spLocks noChangeArrowheads="1"/>
              </p:cNvSpPr>
              <p:nvPr/>
            </p:nvSpPr>
            <p:spPr bwMode="auto">
              <a:xfrm>
                <a:off x="2358" y="2142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0" name="Oval 67"/>
              <p:cNvSpPr>
                <a:spLocks noChangeArrowheads="1"/>
              </p:cNvSpPr>
              <p:nvPr/>
            </p:nvSpPr>
            <p:spPr bwMode="auto">
              <a:xfrm>
                <a:off x="2174" y="2594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1" name="Oval 68"/>
              <p:cNvSpPr>
                <a:spLocks noChangeArrowheads="1"/>
              </p:cNvSpPr>
              <p:nvPr/>
            </p:nvSpPr>
            <p:spPr bwMode="auto">
              <a:xfrm>
                <a:off x="3263" y="2492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2" name="Oval 69"/>
              <p:cNvSpPr>
                <a:spLocks noChangeArrowheads="1"/>
              </p:cNvSpPr>
              <p:nvPr/>
            </p:nvSpPr>
            <p:spPr bwMode="auto">
              <a:xfrm>
                <a:off x="3414" y="1607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3" name="Oval 70"/>
              <p:cNvSpPr>
                <a:spLocks noChangeArrowheads="1"/>
              </p:cNvSpPr>
              <p:nvPr/>
            </p:nvSpPr>
            <p:spPr bwMode="auto">
              <a:xfrm>
                <a:off x="2413" y="2752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4" name="Oval 71"/>
              <p:cNvSpPr>
                <a:spLocks noChangeArrowheads="1"/>
              </p:cNvSpPr>
              <p:nvPr/>
            </p:nvSpPr>
            <p:spPr bwMode="auto">
              <a:xfrm>
                <a:off x="2989" y="2992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5" name="Oval 72"/>
              <p:cNvSpPr>
                <a:spLocks noChangeArrowheads="1"/>
              </p:cNvSpPr>
              <p:nvPr/>
            </p:nvSpPr>
            <p:spPr bwMode="auto">
              <a:xfrm>
                <a:off x="3299" y="2917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6" name="Oval 73"/>
              <p:cNvSpPr>
                <a:spLocks noChangeArrowheads="1"/>
              </p:cNvSpPr>
              <p:nvPr/>
            </p:nvSpPr>
            <p:spPr bwMode="auto">
              <a:xfrm>
                <a:off x="3709" y="2086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7" name="Oval 74"/>
              <p:cNvSpPr>
                <a:spLocks noChangeArrowheads="1"/>
              </p:cNvSpPr>
              <p:nvPr/>
            </p:nvSpPr>
            <p:spPr bwMode="auto">
              <a:xfrm>
                <a:off x="3078" y="1949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8" name="Oval 75"/>
              <p:cNvSpPr>
                <a:spLocks noChangeArrowheads="1"/>
              </p:cNvSpPr>
              <p:nvPr/>
            </p:nvSpPr>
            <p:spPr bwMode="auto">
              <a:xfrm>
                <a:off x="2708" y="2067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39" name="Oval 76"/>
              <p:cNvSpPr>
                <a:spLocks noChangeArrowheads="1"/>
              </p:cNvSpPr>
              <p:nvPr/>
            </p:nvSpPr>
            <p:spPr bwMode="auto">
              <a:xfrm>
                <a:off x="3688" y="2917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0" name="Oval 77"/>
              <p:cNvSpPr>
                <a:spLocks noChangeArrowheads="1"/>
              </p:cNvSpPr>
              <p:nvPr/>
            </p:nvSpPr>
            <p:spPr bwMode="auto">
              <a:xfrm>
                <a:off x="3133" y="2307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1" name="Oval 78"/>
              <p:cNvSpPr>
                <a:spLocks noChangeArrowheads="1"/>
              </p:cNvSpPr>
              <p:nvPr/>
            </p:nvSpPr>
            <p:spPr bwMode="auto">
              <a:xfrm>
                <a:off x="3024" y="1675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2" name="Oval 79"/>
              <p:cNvSpPr>
                <a:spLocks noChangeArrowheads="1"/>
              </p:cNvSpPr>
              <p:nvPr/>
            </p:nvSpPr>
            <p:spPr bwMode="auto">
              <a:xfrm>
                <a:off x="2564" y="2272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3" name="Oval 80"/>
              <p:cNvSpPr>
                <a:spLocks noChangeArrowheads="1"/>
              </p:cNvSpPr>
              <p:nvPr/>
            </p:nvSpPr>
            <p:spPr bwMode="auto">
              <a:xfrm>
                <a:off x="1803" y="2661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4" name="Oval 81"/>
              <p:cNvSpPr>
                <a:spLocks noChangeArrowheads="1"/>
              </p:cNvSpPr>
              <p:nvPr/>
            </p:nvSpPr>
            <p:spPr bwMode="auto">
              <a:xfrm>
                <a:off x="3469" y="2732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5" name="Oval 82"/>
              <p:cNvSpPr>
                <a:spLocks noChangeArrowheads="1"/>
              </p:cNvSpPr>
              <p:nvPr/>
            </p:nvSpPr>
            <p:spPr bwMode="auto">
              <a:xfrm>
                <a:off x="3469" y="2327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6" name="Oval 83"/>
              <p:cNvSpPr>
                <a:spLocks noChangeArrowheads="1"/>
              </p:cNvSpPr>
              <p:nvPr/>
            </p:nvSpPr>
            <p:spPr bwMode="auto">
              <a:xfrm>
                <a:off x="2874" y="2653"/>
                <a:ext cx="425" cy="425"/>
              </a:xfrm>
              <a:prstGeom prst="ellipse">
                <a:avLst/>
              </a:prstGeom>
              <a:solidFill>
                <a:srgbClr val="0070C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7" name="Oval 84"/>
              <p:cNvSpPr>
                <a:spLocks noChangeArrowheads="1"/>
              </p:cNvSpPr>
              <p:nvPr/>
            </p:nvSpPr>
            <p:spPr bwMode="auto">
              <a:xfrm>
                <a:off x="3161" y="2197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  <p:sp>
            <p:nvSpPr>
              <p:cNvPr id="248" name="Oval 85"/>
              <p:cNvSpPr>
                <a:spLocks noChangeArrowheads="1"/>
              </p:cNvSpPr>
              <p:nvPr/>
            </p:nvSpPr>
            <p:spPr bwMode="auto">
              <a:xfrm>
                <a:off x="2283" y="2382"/>
                <a:ext cx="425" cy="425"/>
              </a:xfrm>
              <a:prstGeom prst="ellipse">
                <a:avLst/>
              </a:prstGeom>
              <a:solidFill>
                <a:srgbClr val="FF0000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GB"/>
              </a:p>
            </p:txBody>
          </p:sp>
        </p:grpSp>
        <p:sp>
          <p:nvSpPr>
            <p:cNvPr id="165" name="Rectangle 207"/>
            <p:cNvSpPr>
              <a:spLocks noChangeArrowheads="1"/>
            </p:cNvSpPr>
            <p:nvPr/>
          </p:nvSpPr>
          <p:spPr bwMode="auto">
            <a:xfrm>
              <a:off x="3985" y="9758"/>
              <a:ext cx="2494" cy="2494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prstDash val="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49" name="Rectangle 248"/>
          <p:cNvSpPr/>
          <p:nvPr/>
        </p:nvSpPr>
        <p:spPr>
          <a:xfrm>
            <a:off x="727258" y="1440956"/>
            <a:ext cx="16764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 </a:t>
            </a:r>
            <a:r>
              <a:rPr lang="en-GB" sz="1200" u="sng" dirty="0" smtClean="0">
                <a:solidFill>
                  <a:schemeClr val="tx1"/>
                </a:solidFill>
              </a:rPr>
              <a:t>U</a:t>
            </a:r>
            <a:r>
              <a:rPr lang="en-GB" sz="1000" u="sng" dirty="0" smtClean="0">
                <a:solidFill>
                  <a:schemeClr val="tx1"/>
                </a:solidFill>
              </a:rPr>
              <a:t> </a:t>
            </a:r>
            <a:endParaRPr lang="en-GB" sz="1000" u="sng" dirty="0">
              <a:solidFill>
                <a:schemeClr val="tx1"/>
              </a:solidFill>
            </a:endParaRPr>
          </a:p>
        </p:txBody>
      </p:sp>
      <p:sp>
        <p:nvSpPr>
          <p:cNvPr id="250" name="Rectangle 249"/>
          <p:cNvSpPr/>
          <p:nvPr/>
        </p:nvSpPr>
        <p:spPr>
          <a:xfrm>
            <a:off x="955858" y="13938"/>
            <a:ext cx="4572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---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51" name="Rectangle 250"/>
          <p:cNvSpPr/>
          <p:nvPr/>
        </p:nvSpPr>
        <p:spPr>
          <a:xfrm>
            <a:off x="1606916" y="13938"/>
            <a:ext cx="4572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---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52" name="Rectangle 251"/>
          <p:cNvSpPr/>
          <p:nvPr/>
        </p:nvSpPr>
        <p:spPr>
          <a:xfrm>
            <a:off x="270058" y="-6844"/>
            <a:ext cx="4572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---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53" name="Rectangle 252"/>
          <p:cNvSpPr/>
          <p:nvPr/>
        </p:nvSpPr>
        <p:spPr>
          <a:xfrm>
            <a:off x="1565458" y="1517156"/>
            <a:ext cx="4572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---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54" name="Rectangle 253"/>
          <p:cNvSpPr/>
          <p:nvPr/>
        </p:nvSpPr>
        <p:spPr>
          <a:xfrm>
            <a:off x="1489258" y="2355356"/>
            <a:ext cx="4572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---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256" name="Straight Arrow Connector 255"/>
          <p:cNvCxnSpPr/>
          <p:nvPr/>
        </p:nvCxnSpPr>
        <p:spPr>
          <a:xfrm rot="5400000" flipH="1" flipV="1">
            <a:off x="955858" y="1974356"/>
            <a:ext cx="3048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7" name="Rectangle 256"/>
          <p:cNvSpPr/>
          <p:nvPr/>
        </p:nvSpPr>
        <p:spPr>
          <a:xfrm>
            <a:off x="1260658" y="2279156"/>
            <a:ext cx="381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+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258" name="Straight Arrow Connector 257"/>
          <p:cNvCxnSpPr/>
          <p:nvPr/>
        </p:nvCxnSpPr>
        <p:spPr>
          <a:xfrm rot="10800000">
            <a:off x="1981200" y="2717764"/>
            <a:ext cx="685800" cy="3810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Straight Arrow Connector 260"/>
          <p:cNvCxnSpPr/>
          <p:nvPr/>
        </p:nvCxnSpPr>
        <p:spPr>
          <a:xfrm rot="10800000" flipV="1">
            <a:off x="3864228" y="2343404"/>
            <a:ext cx="457200" cy="3810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Straight Arrow Connector 263"/>
          <p:cNvCxnSpPr/>
          <p:nvPr/>
        </p:nvCxnSpPr>
        <p:spPr>
          <a:xfrm>
            <a:off x="5464428" y="2326624"/>
            <a:ext cx="1092587" cy="9701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0" name="Picture 6" descr="tritium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8492" y="3029204"/>
            <a:ext cx="261176" cy="228600"/>
          </a:xfrm>
          <a:prstGeom prst="rect">
            <a:avLst/>
          </a:prstGeom>
          <a:noFill/>
        </p:spPr>
      </p:pic>
      <p:pic>
        <p:nvPicPr>
          <p:cNvPr id="262" name="Picture 7" descr="deuteriu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74092" y="3029204"/>
            <a:ext cx="260859" cy="228599"/>
          </a:xfrm>
          <a:prstGeom prst="rect">
            <a:avLst/>
          </a:prstGeom>
          <a:noFill/>
        </p:spPr>
      </p:pic>
      <p:pic>
        <p:nvPicPr>
          <p:cNvPr id="263" name="Picture 18" descr="fusion_explosion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74292" y="2876804"/>
            <a:ext cx="609600" cy="609600"/>
          </a:xfrm>
          <a:prstGeom prst="rect">
            <a:avLst/>
          </a:prstGeom>
          <a:noFill/>
        </p:spPr>
      </p:pic>
      <p:pic>
        <p:nvPicPr>
          <p:cNvPr id="265" name="Picture 8" descr="helium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764892" y="3029204"/>
            <a:ext cx="304800" cy="304801"/>
          </a:xfrm>
          <a:prstGeom prst="rect">
            <a:avLst/>
          </a:prstGeom>
          <a:noFill/>
        </p:spPr>
      </p:pic>
      <p:pic>
        <p:nvPicPr>
          <p:cNvPr id="266" name="Picture 9" descr="neutron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374492" y="3029204"/>
            <a:ext cx="228600" cy="228600"/>
          </a:xfrm>
          <a:prstGeom prst="rect">
            <a:avLst/>
          </a:prstGeom>
          <a:noFill/>
        </p:spPr>
      </p:pic>
      <p:sp>
        <p:nvSpPr>
          <p:cNvPr id="267" name="Rectangle 266"/>
          <p:cNvSpPr/>
          <p:nvPr/>
        </p:nvSpPr>
        <p:spPr>
          <a:xfrm>
            <a:off x="5075921" y="3347860"/>
            <a:ext cx="4572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---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68" name="Rectangle 267"/>
          <p:cNvSpPr/>
          <p:nvPr/>
        </p:nvSpPr>
        <p:spPr>
          <a:xfrm>
            <a:off x="5936092" y="3410204"/>
            <a:ext cx="4572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---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69" name="Rectangle 268"/>
          <p:cNvSpPr/>
          <p:nvPr/>
        </p:nvSpPr>
        <p:spPr>
          <a:xfrm>
            <a:off x="6698092" y="3334004"/>
            <a:ext cx="6858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fusion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70" name="Rectangle 269"/>
          <p:cNvSpPr/>
          <p:nvPr/>
        </p:nvSpPr>
        <p:spPr>
          <a:xfrm>
            <a:off x="7612492" y="3334004"/>
            <a:ext cx="4572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---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71" name="Rectangle 270"/>
          <p:cNvSpPr/>
          <p:nvPr/>
        </p:nvSpPr>
        <p:spPr>
          <a:xfrm>
            <a:off x="8374492" y="3334004"/>
            <a:ext cx="4572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---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08" name="Rectangle 307"/>
          <p:cNvSpPr/>
          <p:nvPr/>
        </p:nvSpPr>
        <p:spPr>
          <a:xfrm>
            <a:off x="5478892" y="3029204"/>
            <a:ext cx="381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+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94" name="Rectangle 393"/>
          <p:cNvSpPr/>
          <p:nvPr/>
        </p:nvSpPr>
        <p:spPr>
          <a:xfrm>
            <a:off x="8069692" y="3029204"/>
            <a:ext cx="381000" cy="304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+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428" name="Straight Arrow Connector 427"/>
          <p:cNvCxnSpPr>
            <a:endCxn id="263" idx="1"/>
          </p:cNvCxnSpPr>
          <p:nvPr/>
        </p:nvCxnSpPr>
        <p:spPr>
          <a:xfrm>
            <a:off x="6469492" y="3181604"/>
            <a:ext cx="3048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1" name="Straight Arrow Connector 430"/>
          <p:cNvCxnSpPr/>
          <p:nvPr/>
        </p:nvCxnSpPr>
        <p:spPr>
          <a:xfrm>
            <a:off x="7460092" y="3181604"/>
            <a:ext cx="228600" cy="15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9" name="Straight Arrow Connector 428"/>
          <p:cNvCxnSpPr/>
          <p:nvPr/>
        </p:nvCxnSpPr>
        <p:spPr>
          <a:xfrm flipV="1">
            <a:off x="2514601" y="582110"/>
            <a:ext cx="1142999" cy="2010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0" name="Rectangle 429"/>
          <p:cNvSpPr/>
          <p:nvPr/>
        </p:nvSpPr>
        <p:spPr>
          <a:xfrm>
            <a:off x="2667000" y="765819"/>
            <a:ext cx="7620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Nuclear power station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32" name="Rectangle 431"/>
          <p:cNvSpPr/>
          <p:nvPr/>
        </p:nvSpPr>
        <p:spPr>
          <a:xfrm>
            <a:off x="2628900" y="68014"/>
            <a:ext cx="800099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Releases heat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33" name="Rectangle 432"/>
          <p:cNvSpPr/>
          <p:nvPr/>
        </p:nvSpPr>
        <p:spPr>
          <a:xfrm>
            <a:off x="4092830" y="139367"/>
            <a:ext cx="1091045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Heat turns</a:t>
            </a: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_____</a:t>
            </a:r>
          </a:p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Into steam</a:t>
            </a:r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434" name="Rectangle 433"/>
          <p:cNvSpPr/>
          <p:nvPr/>
        </p:nvSpPr>
        <p:spPr>
          <a:xfrm>
            <a:off x="5622184" y="193528"/>
            <a:ext cx="1869662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The steam turns the   __________________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37" name="Rectangle 436"/>
          <p:cNvSpPr/>
          <p:nvPr/>
        </p:nvSpPr>
        <p:spPr>
          <a:xfrm>
            <a:off x="7416727" y="944924"/>
            <a:ext cx="1565565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The generator turns _______________ energy into</a:t>
            </a:r>
          </a:p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__________________</a:t>
            </a:r>
          </a:p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Energy.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438" name="Straight Arrow Connector 437"/>
          <p:cNvCxnSpPr>
            <a:endCxn id="434" idx="1"/>
          </p:cNvCxnSpPr>
          <p:nvPr/>
        </p:nvCxnSpPr>
        <p:spPr>
          <a:xfrm>
            <a:off x="5282046" y="422128"/>
            <a:ext cx="340138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9" name="Straight Arrow Connector 438"/>
          <p:cNvCxnSpPr/>
          <p:nvPr/>
        </p:nvCxnSpPr>
        <p:spPr>
          <a:xfrm>
            <a:off x="6882246" y="765819"/>
            <a:ext cx="334781" cy="31681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1" name="Rectangle 440"/>
          <p:cNvSpPr/>
          <p:nvPr/>
        </p:nvSpPr>
        <p:spPr>
          <a:xfrm>
            <a:off x="838566" y="3249905"/>
            <a:ext cx="1364883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Radio active waste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42" name="Rectangle 441"/>
          <p:cNvSpPr/>
          <p:nvPr/>
        </p:nvSpPr>
        <p:spPr>
          <a:xfrm>
            <a:off x="763771" y="4255331"/>
            <a:ext cx="3192315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Is dangerous because</a:t>
            </a:r>
          </a:p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_____________________________________________________________________________________________________________________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43" name="Rectangle 442"/>
          <p:cNvSpPr/>
          <p:nvPr/>
        </p:nvSpPr>
        <p:spPr>
          <a:xfrm>
            <a:off x="1336858" y="5562600"/>
            <a:ext cx="3192315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Thus causes the problems of </a:t>
            </a:r>
          </a:p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_____________________________________________________________________________________________________________________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44" name="Rectangle 443"/>
          <p:cNvSpPr/>
          <p:nvPr/>
        </p:nvSpPr>
        <p:spPr>
          <a:xfrm>
            <a:off x="5304521" y="5867400"/>
            <a:ext cx="3192315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Solutions for storing the radioactive waste are</a:t>
            </a:r>
          </a:p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_____________________________________________________________________________________________________________________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445" name="Straight Arrow Connector 444"/>
          <p:cNvCxnSpPr/>
          <p:nvPr/>
        </p:nvCxnSpPr>
        <p:spPr>
          <a:xfrm rot="10800000" flipV="1">
            <a:off x="2209800" y="3168765"/>
            <a:ext cx="457200" cy="3810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6" name="Straight Arrow Connector 445"/>
          <p:cNvCxnSpPr/>
          <p:nvPr/>
        </p:nvCxnSpPr>
        <p:spPr>
          <a:xfrm>
            <a:off x="970503" y="3733800"/>
            <a:ext cx="936269" cy="3048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7" name="Straight Arrow Connector 446"/>
          <p:cNvCxnSpPr/>
          <p:nvPr/>
        </p:nvCxnSpPr>
        <p:spPr>
          <a:xfrm>
            <a:off x="2403658" y="5017331"/>
            <a:ext cx="393770" cy="52647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8" name="Straight Arrow Connector 447"/>
          <p:cNvCxnSpPr>
            <a:endCxn id="444" idx="1"/>
          </p:cNvCxnSpPr>
          <p:nvPr/>
        </p:nvCxnSpPr>
        <p:spPr>
          <a:xfrm>
            <a:off x="4579430" y="6038596"/>
            <a:ext cx="725091" cy="13360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9" name="Straight Arrow Connector 448"/>
          <p:cNvCxnSpPr/>
          <p:nvPr/>
        </p:nvCxnSpPr>
        <p:spPr>
          <a:xfrm>
            <a:off x="7383892" y="3589341"/>
            <a:ext cx="82546" cy="3048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0" name="Rectangle 449"/>
          <p:cNvSpPr/>
          <p:nvPr/>
        </p:nvSpPr>
        <p:spPr>
          <a:xfrm>
            <a:off x="5434370" y="4059382"/>
            <a:ext cx="3192315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Fusion is better than fission because</a:t>
            </a:r>
          </a:p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_____________________________________________________________________________________________________________________</a:t>
            </a:r>
            <a:endParaRPr lang="en-GB" dirty="0">
              <a:solidFill>
                <a:schemeClr val="tx1"/>
              </a:solidFill>
            </a:endParaRPr>
          </a:p>
        </p:txBody>
      </p:sp>
      <p:grpSp>
        <p:nvGrpSpPr>
          <p:cNvPr id="451" name="Group 2"/>
          <p:cNvGrpSpPr>
            <a:grpSpLocks noChangeAspect="1"/>
          </p:cNvGrpSpPr>
          <p:nvPr/>
        </p:nvGrpSpPr>
        <p:grpSpPr bwMode="auto">
          <a:xfrm>
            <a:off x="5144160" y="811445"/>
            <a:ext cx="2041063" cy="760120"/>
            <a:chOff x="852" y="972"/>
            <a:chExt cx="4056" cy="1511"/>
          </a:xfrm>
        </p:grpSpPr>
        <p:pic>
          <p:nvPicPr>
            <p:cNvPr id="452" name="Picture 3" descr="fusion power station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2" y="972"/>
              <a:ext cx="4056" cy="15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53" name="Line 4"/>
            <p:cNvSpPr>
              <a:spLocks noChangeAspect="1" noChangeShapeType="1"/>
            </p:cNvSpPr>
            <p:nvPr/>
          </p:nvSpPr>
          <p:spPr bwMode="auto">
            <a:xfrm>
              <a:off x="1620" y="1056"/>
              <a:ext cx="152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54" name="Line 5"/>
            <p:cNvSpPr>
              <a:spLocks noChangeAspect="1" noChangeShapeType="1"/>
            </p:cNvSpPr>
            <p:nvPr/>
          </p:nvSpPr>
          <p:spPr bwMode="auto">
            <a:xfrm>
              <a:off x="2716" y="1064"/>
              <a:ext cx="152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55" name="Line 6"/>
            <p:cNvSpPr>
              <a:spLocks noChangeAspect="1" noChangeShapeType="1"/>
            </p:cNvSpPr>
            <p:nvPr/>
          </p:nvSpPr>
          <p:spPr bwMode="auto">
            <a:xfrm flipH="1">
              <a:off x="2716" y="2360"/>
              <a:ext cx="152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56" name="Line 7"/>
            <p:cNvSpPr>
              <a:spLocks noChangeAspect="1" noChangeShapeType="1"/>
            </p:cNvSpPr>
            <p:nvPr/>
          </p:nvSpPr>
          <p:spPr bwMode="auto">
            <a:xfrm flipH="1">
              <a:off x="1620" y="2352"/>
              <a:ext cx="152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083825" y="31887"/>
            <a:ext cx="1850772" cy="762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RADIATION</a:t>
            </a:r>
            <a:endParaRPr lang="en-GB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96336" y="29798"/>
            <a:ext cx="7620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ALPHA </a:t>
            </a:r>
            <a:endParaRPr lang="en-GB" sz="1400" dirty="0">
              <a:solidFill>
                <a:schemeClr val="tx1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1600200" y="304800"/>
            <a:ext cx="1524000" cy="2979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4934597" y="275386"/>
            <a:ext cx="2340228" cy="3672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035730" y="1088293"/>
            <a:ext cx="13856" cy="3048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27709" y="674034"/>
            <a:ext cx="1693717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Has the symbol of __________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706739" y="1467870"/>
            <a:ext cx="7620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BETA 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323858" y="0"/>
            <a:ext cx="9144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GAMMA 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162353" y="2006064"/>
            <a:ext cx="1693717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Has the symbol of __________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629400" y="785627"/>
            <a:ext cx="1693717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Has the symbol of __________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3990" y="3317715"/>
            <a:ext cx="1693717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Alpha is stopped by __________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413521" y="2768064"/>
            <a:ext cx="1693717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beta is stopped by __________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979278" y="2910598"/>
            <a:ext cx="1693717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Gamma  is stopped by __________ 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866500" y="1283634"/>
            <a:ext cx="0" cy="36643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4073883" y="2524898"/>
            <a:ext cx="0" cy="36643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42743" y="4101068"/>
            <a:ext cx="1693717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Alpha is the nucleus  of a __________ atom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319408" y="3753645"/>
            <a:ext cx="1693717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Beta is a high energy __________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7142018" y="3509398"/>
            <a:ext cx="1693717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Gamma is a type of __________ radiation </a:t>
            </a:r>
            <a:endParaRPr lang="en-GB" dirty="0">
              <a:solidFill>
                <a:schemeClr val="tx1"/>
              </a:solidFill>
            </a:endParaRPr>
          </a:p>
        </p:txBody>
      </p:sp>
      <p:grpSp>
        <p:nvGrpSpPr>
          <p:cNvPr id="35" name="Group 36"/>
          <p:cNvGrpSpPr>
            <a:grpSpLocks/>
          </p:cNvGrpSpPr>
          <p:nvPr/>
        </p:nvGrpSpPr>
        <p:grpSpPr bwMode="auto">
          <a:xfrm>
            <a:off x="2067238" y="5818175"/>
            <a:ext cx="755074" cy="616978"/>
            <a:chOff x="3278" y="524"/>
            <a:chExt cx="2442" cy="1918"/>
          </a:xfrm>
        </p:grpSpPr>
        <p:pic>
          <p:nvPicPr>
            <p:cNvPr id="36" name="Picture 30" descr="smoke_alarm_before_smoke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78" y="524"/>
              <a:ext cx="2442" cy="19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7" name="Text Box 32"/>
            <p:cNvSpPr txBox="1">
              <a:spLocks noChangeArrowheads="1"/>
            </p:cNvSpPr>
            <p:nvPr/>
          </p:nvSpPr>
          <p:spPr bwMode="auto">
            <a:xfrm>
              <a:off x="4086" y="2166"/>
              <a:ext cx="222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chemeClr val="tx1"/>
                  </a:solidFill>
                  <a:miter lim="800000"/>
                  <a:headEnd type="none" w="sm" len="sm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l-GR" sz="2200">
                  <a:solidFill>
                    <a:schemeClr val="tx1"/>
                  </a:solidFill>
                </a:rPr>
                <a:t>α</a:t>
              </a:r>
              <a:endParaRPr lang="en-GB" sz="2200">
                <a:solidFill>
                  <a:schemeClr val="tx1"/>
                </a:solidFill>
              </a:endParaRPr>
            </a:p>
          </p:txBody>
        </p:sp>
      </p:grpSp>
      <p:sp>
        <p:nvSpPr>
          <p:cNvPr id="38" name="Rectangle 37"/>
          <p:cNvSpPr/>
          <p:nvPr/>
        </p:nvSpPr>
        <p:spPr>
          <a:xfrm>
            <a:off x="173220" y="5057982"/>
            <a:ext cx="1693717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Alpha is the __________ dangerous outside the body and the _________ dangerous inside the body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400800" y="4422273"/>
            <a:ext cx="2507127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Gamma is the __________ dangerous outside the body and the _________ dangerous inside the body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373521" y="6026727"/>
            <a:ext cx="1693717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Alpha is used in a ________  ________.</a:t>
            </a:r>
          </a:p>
        </p:txBody>
      </p:sp>
      <p:pic>
        <p:nvPicPr>
          <p:cNvPr id="44" name="Picture 1081" descr="weldi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8631" y="3610647"/>
            <a:ext cx="940227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Rectangle 44"/>
          <p:cNvSpPr/>
          <p:nvPr/>
        </p:nvSpPr>
        <p:spPr>
          <a:xfrm>
            <a:off x="7323858" y="5454304"/>
            <a:ext cx="1693717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Gamma is used </a:t>
            </a:r>
            <a:r>
              <a:rPr lang="en-GB" sz="1200" dirty="0">
                <a:solidFill>
                  <a:schemeClr val="tx1"/>
                </a:solidFill>
              </a:rPr>
              <a:t> </a:t>
            </a:r>
            <a:r>
              <a:rPr lang="en-GB" sz="1200" dirty="0" smtClean="0">
                <a:solidFill>
                  <a:schemeClr val="tx1"/>
                </a:solidFill>
              </a:rPr>
              <a:t>to find cracks in ________   _____________</a:t>
            </a:r>
          </a:p>
        </p:txBody>
      </p:sp>
      <p:sp>
        <p:nvSpPr>
          <p:cNvPr id="46" name="Rectangle 45"/>
          <p:cNvSpPr/>
          <p:nvPr/>
        </p:nvSpPr>
        <p:spPr>
          <a:xfrm>
            <a:off x="5257852" y="5942321"/>
            <a:ext cx="1693717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Gamma is used in medical ________   and also to _______________ medical instruments.</a:t>
            </a:r>
          </a:p>
        </p:txBody>
      </p:sp>
      <p:sp>
        <p:nvSpPr>
          <p:cNvPr id="47" name="Rectangle 46"/>
          <p:cNvSpPr/>
          <p:nvPr/>
        </p:nvSpPr>
        <p:spPr>
          <a:xfrm>
            <a:off x="7162800" y="6139392"/>
            <a:ext cx="1917861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Gamma is used to destroy ________   cells.</a:t>
            </a:r>
          </a:p>
        </p:txBody>
      </p:sp>
      <p:sp>
        <p:nvSpPr>
          <p:cNvPr id="48" name="Rectangle 47"/>
          <p:cNvSpPr/>
          <p:nvPr/>
        </p:nvSpPr>
        <p:spPr>
          <a:xfrm>
            <a:off x="118392" y="1701264"/>
            <a:ext cx="1693717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Alpha has the  __________ penetrating power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118391" y="2524898"/>
            <a:ext cx="1693717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Alpha causes the  __________ ionisation.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3162352" y="5033567"/>
            <a:ext cx="1693717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Beta is used in controlling the thickness of _________________</a:t>
            </a:r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1018900" y="2310864"/>
            <a:ext cx="1178" cy="3048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1020078" y="3048974"/>
            <a:ext cx="0" cy="36643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1220379" y="3831177"/>
            <a:ext cx="0" cy="36643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118392" y="4601370"/>
            <a:ext cx="415008" cy="18321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1847335" y="5759104"/>
            <a:ext cx="0" cy="36643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4067547" y="3331036"/>
            <a:ext cx="0" cy="36643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3994758" y="4466467"/>
            <a:ext cx="0" cy="36643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>
            <a:off x="8009658" y="456181"/>
            <a:ext cx="0" cy="36643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>
            <a:off x="7781058" y="1393093"/>
            <a:ext cx="0" cy="36643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>
            <a:off x="6781800" y="2787826"/>
            <a:ext cx="197478" cy="26114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ectangle 63"/>
          <p:cNvSpPr/>
          <p:nvPr/>
        </p:nvSpPr>
        <p:spPr>
          <a:xfrm>
            <a:off x="6979278" y="1674932"/>
            <a:ext cx="2038297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gamma has the  __________ penetrating power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5871855" y="2310864"/>
            <a:ext cx="3208806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Gamma causes the  __________ ionisation. 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66" name="Straight Arrow Connector 65"/>
          <p:cNvCxnSpPr/>
          <p:nvPr/>
        </p:nvCxnSpPr>
        <p:spPr>
          <a:xfrm>
            <a:off x="7879786" y="2284532"/>
            <a:ext cx="1178" cy="3048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flipH="1">
            <a:off x="8655728" y="3259050"/>
            <a:ext cx="180007" cy="35159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 flipH="1">
            <a:off x="7654363" y="4075670"/>
            <a:ext cx="386417" cy="26114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>
            <a:off x="8238258" y="5119757"/>
            <a:ext cx="197478" cy="26114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 flipH="1">
            <a:off x="6400800" y="5119757"/>
            <a:ext cx="228600" cy="52341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>
            <a:off x="7176086" y="5250331"/>
            <a:ext cx="197478" cy="82256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083825" y="31887"/>
            <a:ext cx="1850772" cy="762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RADIATION</a:t>
            </a:r>
            <a:endParaRPr lang="en-GB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90601" y="14899"/>
            <a:ext cx="7620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u="sng" dirty="0" smtClean="0">
                <a:solidFill>
                  <a:schemeClr val="tx1"/>
                </a:solidFill>
              </a:rPr>
              <a:t>ALPHA</a:t>
            </a:r>
            <a:r>
              <a:rPr lang="en-GB" sz="1400" dirty="0" smtClean="0">
                <a:solidFill>
                  <a:schemeClr val="tx1"/>
                </a:solidFill>
              </a:rPr>
              <a:t> </a:t>
            </a:r>
            <a:endParaRPr lang="en-GB" sz="1400" dirty="0">
              <a:solidFill>
                <a:schemeClr val="tx1"/>
              </a:solidFill>
            </a:endParaRPr>
          </a:p>
        </p:txBody>
      </p:sp>
      <p:cxnSp>
        <p:nvCxnSpPr>
          <p:cNvPr id="4" name="Straight Arrow Connector 3"/>
          <p:cNvCxnSpPr>
            <a:endCxn id="3" idx="3"/>
          </p:cNvCxnSpPr>
          <p:nvPr/>
        </p:nvCxnSpPr>
        <p:spPr>
          <a:xfrm flipH="1">
            <a:off x="852601" y="304800"/>
            <a:ext cx="2271599" cy="1489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4934597" y="312112"/>
            <a:ext cx="1882609" cy="10077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3565866" y="1078714"/>
            <a:ext cx="9144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u="sng" dirty="0" smtClean="0">
                <a:solidFill>
                  <a:schemeClr val="tx1"/>
                </a:solidFill>
              </a:rPr>
              <a:t>GAMMA</a:t>
            </a:r>
            <a:r>
              <a:rPr lang="en-GB" sz="1400" dirty="0" smtClean="0">
                <a:solidFill>
                  <a:schemeClr val="tx1"/>
                </a:solidFill>
              </a:rPr>
              <a:t> </a:t>
            </a:r>
            <a:endParaRPr lang="en-GB" sz="1400" dirty="0">
              <a:solidFill>
                <a:schemeClr val="tx1"/>
              </a:solidFill>
            </a:endParaRPr>
          </a:p>
        </p:txBody>
      </p:sp>
      <p:grpSp>
        <p:nvGrpSpPr>
          <p:cNvPr id="35" name="Group 36"/>
          <p:cNvGrpSpPr>
            <a:grpSpLocks/>
          </p:cNvGrpSpPr>
          <p:nvPr/>
        </p:nvGrpSpPr>
        <p:grpSpPr bwMode="auto">
          <a:xfrm>
            <a:off x="120863" y="1822117"/>
            <a:ext cx="1326937" cy="1102550"/>
            <a:chOff x="3278" y="524"/>
            <a:chExt cx="2442" cy="1918"/>
          </a:xfrm>
        </p:grpSpPr>
        <p:pic>
          <p:nvPicPr>
            <p:cNvPr id="36" name="Picture 30" descr="smoke_alarm_before_smoke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78" y="524"/>
              <a:ext cx="2442" cy="191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7" name="Text Box 32"/>
            <p:cNvSpPr txBox="1">
              <a:spLocks noChangeArrowheads="1"/>
            </p:cNvSpPr>
            <p:nvPr/>
          </p:nvSpPr>
          <p:spPr bwMode="auto">
            <a:xfrm>
              <a:off x="4086" y="2166"/>
              <a:ext cx="222" cy="2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chemeClr val="tx1"/>
                  </a:solidFill>
                  <a:miter lim="800000"/>
                  <a:headEnd type="none" w="sm" len="sm"/>
                  <a:tailEnd type="none" w="lg" len="lg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l-GR" sz="2200">
                  <a:solidFill>
                    <a:schemeClr val="tx1"/>
                  </a:solidFill>
                </a:rPr>
                <a:t>α</a:t>
              </a:r>
              <a:endParaRPr lang="en-GB" sz="2200">
                <a:solidFill>
                  <a:schemeClr val="tx1"/>
                </a:solidFill>
              </a:endParaRPr>
            </a:p>
          </p:txBody>
        </p:sp>
      </p:grpSp>
      <p:sp>
        <p:nvSpPr>
          <p:cNvPr id="42" name="Rectangle 41"/>
          <p:cNvSpPr/>
          <p:nvPr/>
        </p:nvSpPr>
        <p:spPr>
          <a:xfrm>
            <a:off x="-41291" y="830251"/>
            <a:ext cx="1693717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Alpha is used in a ________  ________.</a:t>
            </a:r>
          </a:p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This works when the smoke is ____________ an alarm is sounded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2324383" y="4543367"/>
            <a:ext cx="1693717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Gamma is used </a:t>
            </a:r>
            <a:r>
              <a:rPr lang="en-GB" sz="1200" dirty="0">
                <a:solidFill>
                  <a:schemeClr val="tx1"/>
                </a:solidFill>
              </a:rPr>
              <a:t> </a:t>
            </a:r>
            <a:r>
              <a:rPr lang="en-GB" sz="1200" dirty="0" smtClean="0">
                <a:solidFill>
                  <a:schemeClr val="tx1"/>
                </a:solidFill>
              </a:rPr>
              <a:t>to find cracks in _________</a:t>
            </a:r>
          </a:p>
        </p:txBody>
      </p:sp>
      <p:sp>
        <p:nvSpPr>
          <p:cNvPr id="46" name="Rectangle 45"/>
          <p:cNvSpPr/>
          <p:nvPr/>
        </p:nvSpPr>
        <p:spPr>
          <a:xfrm>
            <a:off x="4800600" y="2619867"/>
            <a:ext cx="1693717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Gamma is used in medical ________ . A radioactive isotope is injected into the body</a:t>
            </a:r>
          </a:p>
          <a:p>
            <a:pPr algn="ctr"/>
            <a:r>
              <a:rPr lang="en-GB" sz="1200" dirty="0">
                <a:solidFill>
                  <a:schemeClr val="tx1"/>
                </a:solidFill>
              </a:rPr>
              <a:t>w</a:t>
            </a:r>
            <a:r>
              <a:rPr lang="en-GB" sz="1200" dirty="0" smtClean="0">
                <a:solidFill>
                  <a:schemeClr val="tx1"/>
                </a:solidFill>
              </a:rPr>
              <a:t>here it is absorbed and travels lets  say to the kidneys. It emits ___________ radiation which is detected by a ___________ ray camera which makes a picture of the kidneys.</a:t>
            </a:r>
          </a:p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A gamma source is chosen because ____________________________________________________________________________</a:t>
            </a:r>
          </a:p>
          <a:p>
            <a:pPr algn="ctr"/>
            <a:endParaRPr lang="en-GB" sz="1200" dirty="0">
              <a:solidFill>
                <a:schemeClr val="tx1"/>
              </a:solidFill>
            </a:endParaRPr>
          </a:p>
          <a:p>
            <a:pPr algn="ctr"/>
            <a:endParaRPr lang="en-GB" sz="1200" dirty="0" smtClean="0">
              <a:solidFill>
                <a:schemeClr val="tx1"/>
              </a:solidFill>
            </a:endParaRPr>
          </a:p>
          <a:p>
            <a:pPr algn="ctr"/>
            <a:endParaRPr lang="en-GB" sz="1200" dirty="0">
              <a:solidFill>
                <a:schemeClr val="tx1"/>
              </a:solidFill>
            </a:endParaRPr>
          </a:p>
          <a:p>
            <a:pPr algn="ctr"/>
            <a:endParaRPr lang="en-GB" sz="1200" dirty="0" smtClean="0">
              <a:solidFill>
                <a:schemeClr val="tx1"/>
              </a:solidFill>
            </a:endParaRPr>
          </a:p>
          <a:p>
            <a:pPr algn="ctr"/>
            <a:endParaRPr lang="en-GB" sz="1200" dirty="0">
              <a:solidFill>
                <a:schemeClr val="tx1"/>
              </a:solidFill>
            </a:endParaRPr>
          </a:p>
          <a:p>
            <a:pPr algn="ctr"/>
            <a:endParaRPr lang="en-GB" sz="1200" dirty="0" smtClean="0">
              <a:solidFill>
                <a:schemeClr val="tx1"/>
              </a:solidFill>
            </a:endParaRPr>
          </a:p>
          <a:p>
            <a:pPr algn="ctr"/>
            <a:endParaRPr lang="en-GB" sz="1200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2329349" y="2010267"/>
            <a:ext cx="1693717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Gamma radiation  is used to destroy ________   cells.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682642" y="85930"/>
            <a:ext cx="9144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u="sng" dirty="0" smtClean="0">
                <a:solidFill>
                  <a:schemeClr val="tx1"/>
                </a:solidFill>
              </a:rPr>
              <a:t>BETA </a:t>
            </a:r>
            <a:endParaRPr lang="en-GB" sz="1400" b="1" u="sng" dirty="0">
              <a:solidFill>
                <a:schemeClr val="tx1"/>
              </a:solidFill>
            </a:endParaRPr>
          </a:p>
        </p:txBody>
      </p:sp>
      <p:pic>
        <p:nvPicPr>
          <p:cNvPr id="34" name="Picture 1081" descr="weldi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8400" y="695530"/>
            <a:ext cx="940227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Rectangle 38"/>
          <p:cNvSpPr/>
          <p:nvPr/>
        </p:nvSpPr>
        <p:spPr>
          <a:xfrm>
            <a:off x="7048649" y="783493"/>
            <a:ext cx="1693717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Beta is used in controlling the thickness of _________________</a:t>
            </a:r>
          </a:p>
        </p:txBody>
      </p:sp>
      <p:pic>
        <p:nvPicPr>
          <p:cNvPr id="2050" name="Picture 2" descr="E:\MY LESSONS\year 11\thickness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8649" y="1463643"/>
            <a:ext cx="1764164" cy="1078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E:\MY LESSONS\year 11\medtools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1628" y="3916911"/>
            <a:ext cx="925355" cy="52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E:\MY LESSONS\year 11\fruit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798" y="3831995"/>
            <a:ext cx="594144" cy="36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E:\MY LESSONS\year 11\scintigram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8870" y="2284204"/>
            <a:ext cx="863116" cy="636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E:\MY LESSONS\year 11\tracerpipe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5678" y="4267142"/>
            <a:ext cx="1023056" cy="552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E:\MY LESSONS\year 11\radiotherapy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3278" y="1554383"/>
            <a:ext cx="700922" cy="455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Rectangle 40"/>
          <p:cNvSpPr/>
          <p:nvPr/>
        </p:nvSpPr>
        <p:spPr>
          <a:xfrm>
            <a:off x="155499" y="3875636"/>
            <a:ext cx="1693717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The alpha particles  ________  the air allowing the electric current to flow through the gap. Smoke particles block the _____________ particles stopping the ionisation of the air creating a __________  in the circuit causing the alarm to be sounded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296294" y="3875636"/>
            <a:ext cx="1612326" cy="76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Beta is used because it can pass through the paper but ______ particles are absorbed.</a:t>
            </a:r>
          </a:p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When the paper is too thin ______  particles pass through than normal so a signal is sent to the rollers to tell them to press down less.</a:t>
            </a:r>
          </a:p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If the paper is too thick  _________</a:t>
            </a:r>
          </a:p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Beta particles _________________</a:t>
            </a:r>
          </a:p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So a signal is sent to cause the rollers to __________ more.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261450" y="3124200"/>
            <a:ext cx="1693717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Gamma radiation  is used to ________   medical</a:t>
            </a:r>
            <a:r>
              <a:rPr lang="en-GB" sz="1200" dirty="0">
                <a:solidFill>
                  <a:schemeClr val="tx1"/>
                </a:solidFill>
              </a:rPr>
              <a:t> </a:t>
            </a:r>
            <a:r>
              <a:rPr lang="en-GB" sz="1200" dirty="0" smtClean="0">
                <a:solidFill>
                  <a:schemeClr val="tx1"/>
                </a:solidFill>
              </a:rPr>
              <a:t>instruments and food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433217" y="5426940"/>
            <a:ext cx="1693717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Beta radiation  is used to find cracks in ________________.</a:t>
            </a:r>
          </a:p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Beta is chosen because</a:t>
            </a:r>
          </a:p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__________________________________________________________</a:t>
            </a:r>
          </a:p>
        </p:txBody>
      </p:sp>
      <p:cxnSp>
        <p:nvCxnSpPr>
          <p:cNvPr id="31" name="Straight Arrow Connector 30"/>
          <p:cNvCxnSpPr/>
          <p:nvPr/>
        </p:nvCxnSpPr>
        <p:spPr>
          <a:xfrm flipH="1">
            <a:off x="3838870" y="4168545"/>
            <a:ext cx="1594348" cy="139405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30" idx="3"/>
          </p:cNvCxnSpPr>
          <p:nvPr/>
        </p:nvCxnSpPr>
        <p:spPr>
          <a:xfrm>
            <a:off x="7597042" y="390730"/>
            <a:ext cx="505415" cy="3048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H="1">
            <a:off x="6835042" y="695530"/>
            <a:ext cx="213607" cy="347301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1967446" y="5859451"/>
            <a:ext cx="1693717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u="sng" dirty="0" smtClean="0">
                <a:solidFill>
                  <a:schemeClr val="tx1"/>
                </a:solidFill>
              </a:rPr>
              <a:t>Half life </a:t>
            </a:r>
            <a:r>
              <a:rPr lang="en-GB" sz="1200" dirty="0" smtClean="0">
                <a:solidFill>
                  <a:schemeClr val="tx1"/>
                </a:solidFill>
              </a:rPr>
              <a:t>is __________________. The sources used have half lives that are around a few hours long because_________________________________________________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17444566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029812" y="1905000"/>
            <a:ext cx="1850772" cy="762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FORCES</a:t>
            </a:r>
            <a:endParaRPr lang="en-GB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200" y="15943"/>
            <a:ext cx="1052399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u="sng" dirty="0" smtClean="0">
                <a:solidFill>
                  <a:schemeClr val="tx1"/>
                </a:solidFill>
              </a:rPr>
              <a:t>FRICTION</a:t>
            </a:r>
            <a:r>
              <a:rPr lang="en-GB" sz="1400" dirty="0" smtClean="0">
                <a:solidFill>
                  <a:schemeClr val="tx1"/>
                </a:solidFill>
              </a:rPr>
              <a:t> 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950743" y="49917"/>
            <a:ext cx="1052399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u="sng" dirty="0" smtClean="0">
                <a:solidFill>
                  <a:schemeClr val="tx1"/>
                </a:solidFill>
              </a:rPr>
              <a:t>BALANCED FORCES</a:t>
            </a:r>
            <a:r>
              <a:rPr lang="en-GB" sz="1400" dirty="0" smtClean="0">
                <a:solidFill>
                  <a:schemeClr val="tx1"/>
                </a:solidFill>
              </a:rPr>
              <a:t> 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934200" y="49917"/>
            <a:ext cx="16002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u="sng" dirty="0" smtClean="0">
                <a:solidFill>
                  <a:schemeClr val="tx1"/>
                </a:solidFill>
              </a:rPr>
              <a:t>UNBALANCED FORCES</a:t>
            </a:r>
            <a:r>
              <a:rPr lang="en-GB" sz="1400" dirty="0" smtClean="0">
                <a:solidFill>
                  <a:schemeClr val="tx1"/>
                </a:solidFill>
              </a:rPr>
              <a:t> </a:t>
            </a:r>
            <a:endParaRPr lang="en-GB" sz="1400" dirty="0">
              <a:solidFill>
                <a:schemeClr val="tx1"/>
              </a:solidFill>
            </a:endParaRPr>
          </a:p>
        </p:txBody>
      </p:sp>
      <p:cxnSp>
        <p:nvCxnSpPr>
          <p:cNvPr id="7" name="Straight Arrow Connector 6"/>
          <p:cNvCxnSpPr>
            <a:stCxn id="2" idx="1"/>
          </p:cNvCxnSpPr>
          <p:nvPr/>
        </p:nvCxnSpPr>
        <p:spPr>
          <a:xfrm flipH="1" flipV="1">
            <a:off x="1600201" y="472100"/>
            <a:ext cx="1700650" cy="154449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2" idx="0"/>
          </p:cNvCxnSpPr>
          <p:nvPr/>
        </p:nvCxnSpPr>
        <p:spPr>
          <a:xfrm flipV="1">
            <a:off x="3955198" y="762000"/>
            <a:ext cx="1" cy="11430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2" idx="7"/>
          </p:cNvCxnSpPr>
          <p:nvPr/>
        </p:nvCxnSpPr>
        <p:spPr>
          <a:xfrm flipV="1">
            <a:off x="4609545" y="472100"/>
            <a:ext cx="2386453" cy="154449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27435" y="1244346"/>
            <a:ext cx="1946291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Any force that opposes motion is called ______ .</a:t>
            </a:r>
          </a:p>
          <a:p>
            <a:pPr algn="ctr"/>
            <a:r>
              <a:rPr lang="en-GB" sz="1200" dirty="0">
                <a:solidFill>
                  <a:schemeClr val="tx1"/>
                </a:solidFill>
              </a:rPr>
              <a:t>W</a:t>
            </a:r>
            <a:r>
              <a:rPr lang="en-GB" sz="1200" dirty="0" smtClean="0">
                <a:solidFill>
                  <a:schemeClr val="tx1"/>
                </a:solidFill>
              </a:rPr>
              <a:t>hen caused by colliding with air particles it is called</a:t>
            </a:r>
          </a:p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____  _________________  or ________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955199" y="167300"/>
            <a:ext cx="2217001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Occurs when the forces are  _______  in size but __________ directions.</a:t>
            </a:r>
          </a:p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This gives a resultant force of __  N.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708926" y="1310300"/>
            <a:ext cx="2217001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Occurs when the forces are  _______   sizes.</a:t>
            </a:r>
          </a:p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This gives a resultant force of anything but____ N</a:t>
            </a:r>
          </a:p>
          <a:p>
            <a:pPr algn="ctr"/>
            <a:endParaRPr lang="en-GB" sz="1200" dirty="0">
              <a:solidFill>
                <a:schemeClr val="tx1"/>
              </a:solidFill>
            </a:endParaRPr>
          </a:p>
          <a:p>
            <a:pPr algn="ctr"/>
            <a:endParaRPr lang="en-GB" sz="1200" dirty="0" smtClean="0">
              <a:solidFill>
                <a:schemeClr val="tx1"/>
              </a:solidFill>
            </a:endParaRPr>
          </a:p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Unbalanced forces cause at least one of these to change</a:t>
            </a:r>
          </a:p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1 ____________________</a:t>
            </a:r>
          </a:p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2____________________</a:t>
            </a:r>
          </a:p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3____________________.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 flipH="1">
            <a:off x="1905000" y="2667000"/>
            <a:ext cx="1124812" cy="3810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H="1">
            <a:off x="1378798" y="3636818"/>
            <a:ext cx="1" cy="3810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852601" y="2951018"/>
            <a:ext cx="1052399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u="sng" dirty="0" smtClean="0">
                <a:solidFill>
                  <a:schemeClr val="tx1"/>
                </a:solidFill>
              </a:rPr>
              <a:t> VECTORS and SCALERS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405653" y="4648200"/>
            <a:ext cx="1946291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______________ have magnitude such as ____________  , _______________ and ______________________.</a:t>
            </a:r>
          </a:p>
          <a:p>
            <a:pPr algn="ctr"/>
            <a:endParaRPr lang="en-GB" sz="1200" dirty="0">
              <a:solidFill>
                <a:schemeClr val="tx1"/>
              </a:solidFill>
            </a:endParaRPr>
          </a:p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_____________________ have </a:t>
            </a:r>
            <a:r>
              <a:rPr lang="en-GB" sz="1200" dirty="0">
                <a:solidFill>
                  <a:schemeClr val="tx1"/>
                </a:solidFill>
              </a:rPr>
              <a:t>m</a:t>
            </a:r>
            <a:r>
              <a:rPr lang="en-GB" sz="1200" dirty="0" smtClean="0">
                <a:solidFill>
                  <a:schemeClr val="tx1"/>
                </a:solidFill>
              </a:rPr>
              <a:t>agnitude and direction such as</a:t>
            </a:r>
          </a:p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_______________ ,__________________</a:t>
            </a:r>
          </a:p>
          <a:p>
            <a:pPr algn="ctr"/>
            <a:r>
              <a:rPr lang="en-GB" sz="1200" dirty="0">
                <a:solidFill>
                  <a:schemeClr val="tx1"/>
                </a:solidFill>
              </a:rPr>
              <a:t>a</a:t>
            </a:r>
            <a:r>
              <a:rPr lang="en-GB" sz="1200" dirty="0" smtClean="0">
                <a:solidFill>
                  <a:schemeClr val="tx1"/>
                </a:solidFill>
              </a:rPr>
              <a:t>nd _______________</a:t>
            </a:r>
          </a:p>
        </p:txBody>
      </p:sp>
      <p:pic>
        <p:nvPicPr>
          <p:cNvPr id="1026" name="Picture 2" descr="E:\MY LESSONS\year 11\Coord12_7_balanced_forces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0743" y="707716"/>
            <a:ext cx="907384" cy="907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E:\MY LESSONS\year 11\edu_newton_balforce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2742" y="983445"/>
            <a:ext cx="1142011" cy="490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5" name="Straight Arrow Connector 54"/>
          <p:cNvCxnSpPr/>
          <p:nvPr/>
        </p:nvCxnSpPr>
        <p:spPr>
          <a:xfrm>
            <a:off x="2219870" y="5715000"/>
            <a:ext cx="809942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>
            <a:off x="3136915" y="5486400"/>
            <a:ext cx="1946291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When a vehicle's velocity increases it is said to have undergone </a:t>
            </a:r>
          </a:p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______________________.</a:t>
            </a:r>
          </a:p>
          <a:p>
            <a:pPr algn="ctr"/>
            <a:endParaRPr lang="en-GB" sz="1200" dirty="0">
              <a:solidFill>
                <a:schemeClr val="tx1"/>
              </a:solidFill>
            </a:endParaRPr>
          </a:p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This has units of _________</a:t>
            </a:r>
          </a:p>
          <a:p>
            <a:pPr algn="ctr"/>
            <a:endParaRPr lang="en-GB" sz="1200" dirty="0" smtClean="0">
              <a:solidFill>
                <a:schemeClr val="tx1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3300851" y="3636818"/>
            <a:ext cx="1946291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Your ____________ is caused by gravity. It is measured in __________.</a:t>
            </a:r>
          </a:p>
          <a:p>
            <a:pPr algn="ctr"/>
            <a:endParaRPr lang="en-GB" sz="1200" dirty="0">
              <a:solidFill>
                <a:schemeClr val="tx1"/>
              </a:solidFill>
            </a:endParaRPr>
          </a:p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 The measure of how much material is in your body is called ________. It is measured in _____.</a:t>
            </a:r>
          </a:p>
        </p:txBody>
      </p:sp>
      <p:cxnSp>
        <p:nvCxnSpPr>
          <p:cNvPr id="61" name="Straight Arrow Connector 60"/>
          <p:cNvCxnSpPr>
            <a:stCxn id="2" idx="4"/>
          </p:cNvCxnSpPr>
          <p:nvPr/>
        </p:nvCxnSpPr>
        <p:spPr>
          <a:xfrm>
            <a:off x="3955198" y="2667000"/>
            <a:ext cx="154862" cy="3810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flipV="1">
            <a:off x="5083206" y="4322618"/>
            <a:ext cx="1625720" cy="116378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>
            <a:off x="7633212" y="2770909"/>
            <a:ext cx="0" cy="78970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>
            <a:endCxn id="76" idx="1"/>
          </p:cNvCxnSpPr>
          <p:nvPr/>
        </p:nvCxnSpPr>
        <p:spPr>
          <a:xfrm flipV="1">
            <a:off x="5376113" y="3865418"/>
            <a:ext cx="1236243" cy="2286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Rectangle 75"/>
          <p:cNvSpPr/>
          <p:nvPr/>
        </p:nvSpPr>
        <p:spPr>
          <a:xfrm>
            <a:off x="6612356" y="3560618"/>
            <a:ext cx="2313571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u="sng" dirty="0" smtClean="0">
                <a:solidFill>
                  <a:schemeClr val="tx1"/>
                </a:solidFill>
              </a:rPr>
              <a:t>NEWTONS 2</a:t>
            </a:r>
            <a:r>
              <a:rPr lang="en-GB" sz="1200" u="sng" baseline="30000" dirty="0" smtClean="0">
                <a:solidFill>
                  <a:schemeClr val="tx1"/>
                </a:solidFill>
              </a:rPr>
              <a:t>ND</a:t>
            </a:r>
            <a:r>
              <a:rPr lang="en-GB" sz="1200" u="sng" dirty="0" smtClean="0">
                <a:solidFill>
                  <a:schemeClr val="tx1"/>
                </a:solidFill>
              </a:rPr>
              <a:t> LAW</a:t>
            </a:r>
          </a:p>
          <a:p>
            <a:pPr algn="ctr"/>
            <a:endParaRPr lang="en-GB" sz="1200" u="sng" dirty="0" smtClean="0">
              <a:solidFill>
                <a:schemeClr val="tx1"/>
              </a:solidFill>
            </a:endParaRPr>
          </a:p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Force = _______ x __________</a:t>
            </a:r>
          </a:p>
        </p:txBody>
      </p:sp>
      <p:sp>
        <p:nvSpPr>
          <p:cNvPr id="80" name="Rectangle 79"/>
          <p:cNvSpPr/>
          <p:nvPr/>
        </p:nvSpPr>
        <p:spPr>
          <a:xfrm>
            <a:off x="6892636" y="4662055"/>
            <a:ext cx="1946291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u="sng" dirty="0" smtClean="0">
                <a:solidFill>
                  <a:schemeClr val="tx1"/>
                </a:solidFill>
              </a:rPr>
              <a:t>NEWTONS 1</a:t>
            </a:r>
            <a:r>
              <a:rPr lang="en-GB" sz="1200" u="sng" baseline="30000" dirty="0" smtClean="0">
                <a:solidFill>
                  <a:schemeClr val="tx1"/>
                </a:solidFill>
              </a:rPr>
              <a:t>ST</a:t>
            </a:r>
            <a:r>
              <a:rPr lang="en-GB" sz="1200" u="sng" dirty="0" smtClean="0">
                <a:solidFill>
                  <a:schemeClr val="tx1"/>
                </a:solidFill>
              </a:rPr>
              <a:t> LAW</a:t>
            </a:r>
          </a:p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A body continues in it’s motion unless an ___________   _________ acts on it.</a:t>
            </a:r>
          </a:p>
        </p:txBody>
      </p:sp>
      <p:sp>
        <p:nvSpPr>
          <p:cNvPr id="81" name="Rectangle 80"/>
          <p:cNvSpPr/>
          <p:nvPr/>
        </p:nvSpPr>
        <p:spPr>
          <a:xfrm>
            <a:off x="7023707" y="5791200"/>
            <a:ext cx="1946291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u="sng" dirty="0" smtClean="0">
                <a:solidFill>
                  <a:schemeClr val="tx1"/>
                </a:solidFill>
              </a:rPr>
              <a:t>NEWTONS 3rd LAW </a:t>
            </a:r>
            <a:r>
              <a:rPr lang="en-GB" sz="1200" dirty="0" smtClean="0">
                <a:solidFill>
                  <a:schemeClr val="tx1"/>
                </a:solidFill>
              </a:rPr>
              <a:t>for every action there is an equal and ____________</a:t>
            </a:r>
          </a:p>
          <a:p>
            <a:pPr algn="ctr"/>
            <a:r>
              <a:rPr lang="en-GB" sz="1200" dirty="0">
                <a:solidFill>
                  <a:schemeClr val="tx1"/>
                </a:solidFill>
              </a:rPr>
              <a:t>r</a:t>
            </a:r>
            <a:r>
              <a:rPr lang="en-GB" sz="1200" dirty="0" smtClean="0">
                <a:solidFill>
                  <a:schemeClr val="tx1"/>
                </a:solidFill>
              </a:rPr>
              <a:t>eaction ___________.</a:t>
            </a:r>
          </a:p>
        </p:txBody>
      </p:sp>
      <p:pic>
        <p:nvPicPr>
          <p:cNvPr id="3074" name="Picture 2" descr="E:\MY LESSONS\year 11\u2l4a13.gi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7167" y="2454743"/>
            <a:ext cx="1877797" cy="496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8" descr="E:\MY LESSONS\year 11\terminal_velocity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8516" y="3034144"/>
            <a:ext cx="5281189" cy="2909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04800" y="1600200"/>
            <a:ext cx="1693717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He steps out of  the plane and starts to fall.</a:t>
            </a:r>
          </a:p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The only force acting on him is ______________.</a:t>
            </a:r>
          </a:p>
          <a:p>
            <a:pPr algn="ctr"/>
            <a:endParaRPr lang="en-GB" sz="1200" dirty="0" smtClean="0">
              <a:solidFill>
                <a:schemeClr val="tx1"/>
              </a:solidFill>
            </a:endParaRPr>
          </a:p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As he falls he ________ up. This causes the _____  ______________ to increase. This keeps on happening until the  ______  _________________ is equal to his ____________. </a:t>
            </a:r>
            <a:endParaRPr lang="en-GB" sz="1200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H="1" flipV="1">
            <a:off x="2286000" y="2237509"/>
            <a:ext cx="784669" cy="65809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3070669" y="696904"/>
            <a:ext cx="1693717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When the forces acting on him are __________ he has reached a constant speed called his  ______________ __________________.</a:t>
            </a:r>
          </a:p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15000" y="838200"/>
            <a:ext cx="2727305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When he opens his parachute the  ________  ________________  increases. As his  __________ has stayed the same there is an _____________  force acting on him to slow him down. As he slows  down the air resistance decrease until it is ___________ ____ his weight. The forces on him are again ____________.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858000" y="3048000"/>
            <a:ext cx="1693717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When the forces acting on him are balanced he has reached a new ___________ terminal velocity. 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H="1" flipV="1">
            <a:off x="4191000" y="1638300"/>
            <a:ext cx="262642" cy="11049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5770418" y="2131001"/>
            <a:ext cx="1447800" cy="219594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6347825" y="3869238"/>
            <a:ext cx="644236" cy="94730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62345" y="4795761"/>
            <a:ext cx="1693717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When the speed of something moving through air __________ the air resistance ____________.</a:t>
            </a:r>
          </a:p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When the speed of something moving through air _______________ the air resistance ________________.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981669" y="4648200"/>
            <a:ext cx="1693717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When he reaches the ground he should come to a safe stop. </a:t>
            </a:r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476305" y="1600200"/>
            <a:ext cx="2228397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Energy can not be __________ or _______________ only changed from one type to another.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599" y="762000"/>
            <a:ext cx="1693717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Energy comes in several different  types</a:t>
            </a:r>
          </a:p>
          <a:p>
            <a:pPr algn="ctr"/>
            <a:endParaRPr lang="en-GB" sz="1200" dirty="0" smtClean="0">
              <a:solidFill>
                <a:schemeClr val="tx1"/>
              </a:solidFill>
            </a:endParaRPr>
          </a:p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_______________________________________________________________________________________________________________________________________________________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599" y="2923309"/>
            <a:ext cx="22860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The energy something has because it is moving is called ________  energy.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248400" y="2867891"/>
            <a:ext cx="2514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The energy something has because it has been raised up is called </a:t>
            </a:r>
          </a:p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_____________________  energy.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57200" y="4343400"/>
            <a:ext cx="18288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The equation for this is</a:t>
            </a:r>
          </a:p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___________________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29400" y="4038600"/>
            <a:ext cx="2133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The equation for this is</a:t>
            </a:r>
          </a:p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___________________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658862" y="5562600"/>
            <a:ext cx="3629705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When you apply a force to raise an object up a distance _________ is done to the object . This energy is stored as________________________. When you drop the object this energy is all changed into ________________ if we ignore____________.</a:t>
            </a:r>
          </a:p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If we don’t ignore _____  _______________. Then some energy is changed to ________ energy.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557247" y="4038600"/>
            <a:ext cx="2133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The equation for this is</a:t>
            </a:r>
          </a:p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___________________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427790" y="2888673"/>
            <a:ext cx="2133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When a ___________ is applied to move something then we say __________ has been done on it.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705600" y="838200"/>
            <a:ext cx="2133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Power is how much _______</a:t>
            </a:r>
          </a:p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Is used per ___________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781800" y="1600200"/>
            <a:ext cx="2133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The equation for this is</a:t>
            </a:r>
          </a:p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___________________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177709" y="838200"/>
            <a:ext cx="2592010" cy="609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CONSERVATION OF ENERGY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4651755" y="3463777"/>
            <a:ext cx="1" cy="65144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1219200" y="3553972"/>
            <a:ext cx="1" cy="65144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7817519" y="3463777"/>
            <a:ext cx="1" cy="65144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4662238" y="4627278"/>
            <a:ext cx="1" cy="47812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6477000" y="4779678"/>
            <a:ext cx="1028699" cy="93532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1354373" y="5202523"/>
            <a:ext cx="931627" cy="360077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762000" y="0"/>
            <a:ext cx="8229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The energy transfer in a light bulb is     </a:t>
            </a:r>
          </a:p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__________                        ___________   + __________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4267200" y="415356"/>
            <a:ext cx="356847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8670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644</TotalTime>
  <Words>1031</Words>
  <Application>Microsoft Office PowerPoint</Application>
  <PresentationFormat>On-screen Show (4:3)</PresentationFormat>
  <Paragraphs>167</Paragraphs>
  <Slides>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craig</dc:creator>
  <cp:lastModifiedBy>Sci1</cp:lastModifiedBy>
  <cp:revision>41</cp:revision>
  <cp:lastPrinted>2013-05-14T14:39:27Z</cp:lastPrinted>
  <dcterms:created xsi:type="dcterms:W3CDTF">2006-08-16T00:00:00Z</dcterms:created>
  <dcterms:modified xsi:type="dcterms:W3CDTF">2013-10-18T21:59:45Z</dcterms:modified>
</cp:coreProperties>
</file>