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78" r:id="rId2"/>
    <p:sldId id="287" r:id="rId3"/>
    <p:sldId id="262" r:id="rId4"/>
    <p:sldId id="271" r:id="rId5"/>
    <p:sldId id="272" r:id="rId6"/>
    <p:sldId id="273" r:id="rId7"/>
    <p:sldId id="261" r:id="rId8"/>
    <p:sldId id="277" r:id="rId9"/>
    <p:sldId id="266" r:id="rId10"/>
    <p:sldId id="268" r:id="rId11"/>
    <p:sldId id="269" r:id="rId12"/>
    <p:sldId id="267" r:id="rId13"/>
    <p:sldId id="280" r:id="rId14"/>
    <p:sldId id="281" r:id="rId15"/>
    <p:sldId id="259" r:id="rId16"/>
    <p:sldId id="260" r:id="rId17"/>
    <p:sldId id="288" r:id="rId18"/>
    <p:sldId id="257" r:id="rId19"/>
    <p:sldId id="274" r:id="rId20"/>
    <p:sldId id="275" r:id="rId21"/>
    <p:sldId id="276" r:id="rId22"/>
    <p:sldId id="283" r:id="rId23"/>
    <p:sldId id="284" r:id="rId24"/>
    <p:sldId id="286" r:id="rId2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36" autoAdjust="0"/>
    <p:restoredTop sz="94630" autoAdjust="0"/>
  </p:normalViewPr>
  <p:slideViewPr>
    <p:cSldViewPr>
      <p:cViewPr varScale="1">
        <p:scale>
          <a:sx n="74" d="100"/>
          <a:sy n="74" d="100"/>
        </p:scale>
        <p:origin x="-1248"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6A7DFC46-9FC3-46A4-9DDD-62FE2BCF579B}" type="datetimeFigureOut">
              <a:rPr lang="en-GB" smtClean="0"/>
              <a:t>07/11/2012</a:t>
            </a:fld>
            <a:endParaRPr lang="en-GB"/>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A36EEA15-8467-4AB6-9AA5-8ECD9A118120}" type="slidenum">
              <a:rPr lang="en-GB" smtClean="0"/>
              <a:t>‹#›</a:t>
            </a:fld>
            <a:endParaRPr lang="en-GB"/>
          </a:p>
        </p:txBody>
      </p:sp>
    </p:spTree>
    <p:extLst>
      <p:ext uri="{BB962C8B-B14F-4D97-AF65-F5344CB8AC3E}">
        <p14:creationId xmlns:p14="http://schemas.microsoft.com/office/powerpoint/2010/main" val="22970688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E78F4736-6EFE-466E-99BA-C42B631DCFAE}" type="datetimeFigureOut">
              <a:rPr lang="en-GB" smtClean="0"/>
              <a:pPr/>
              <a:t>07/11/2012</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1384F00C-F143-4829-B7B4-5AA07A524DC3}" type="slidenum">
              <a:rPr lang="en-GB" smtClean="0"/>
              <a:pPr/>
              <a:t>‹#›</a:t>
            </a:fld>
            <a:endParaRPr lang="en-GB"/>
          </a:p>
        </p:txBody>
      </p:sp>
    </p:spTree>
    <p:extLst>
      <p:ext uri="{BB962C8B-B14F-4D97-AF65-F5344CB8AC3E}">
        <p14:creationId xmlns:p14="http://schemas.microsoft.com/office/powerpoint/2010/main" val="22862320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Voltage in series is divided between</a:t>
            </a:r>
            <a:r>
              <a:rPr lang="en-GB" baseline="0" dirty="0" smtClean="0"/>
              <a:t> components summing to the potential difference across the power supply.</a:t>
            </a:r>
          </a:p>
          <a:p>
            <a:r>
              <a:rPr lang="en-GB" baseline="0" dirty="0" smtClean="0"/>
              <a:t>Voltage for components in parallel is the same.</a:t>
            </a:r>
            <a:endParaRPr lang="en-GB" dirty="0"/>
          </a:p>
        </p:txBody>
      </p:sp>
      <p:sp>
        <p:nvSpPr>
          <p:cNvPr id="4" name="Slide Number Placeholder 3"/>
          <p:cNvSpPr>
            <a:spLocks noGrp="1"/>
          </p:cNvSpPr>
          <p:nvPr>
            <p:ph type="sldNum" sz="quarter" idx="10"/>
          </p:nvPr>
        </p:nvSpPr>
        <p:spPr/>
        <p:txBody>
          <a:bodyPr/>
          <a:lstStyle/>
          <a:p>
            <a:fld id="{739368C6-0E22-409B-946D-AAB41B41E9BB}" type="slidenum">
              <a:rPr lang="en-GB" smtClean="0"/>
              <a:pPr/>
              <a:t>13</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026"/>
          <p:cNvSpPr>
            <a:spLocks noGrp="1" noChangeArrowheads="1"/>
          </p:cNvSpPr>
          <p:nvPr>
            <p:ph type="hdr" sz="quarter"/>
          </p:nvPr>
        </p:nvSpPr>
        <p:spPr>
          <a:ln/>
        </p:spPr>
        <p:txBody>
          <a:bodyPr/>
          <a:lstStyle/>
          <a:p>
            <a:r>
              <a:rPr lang="en-GB"/>
              <a:t>Boardworks GCSE Science: Physics </a:t>
            </a:r>
          </a:p>
          <a:p>
            <a:r>
              <a:rPr lang="en-GB"/>
              <a:t>Radioactivity</a:t>
            </a:r>
            <a:endParaRPr lang="en-GB" b="0"/>
          </a:p>
        </p:txBody>
      </p:sp>
      <p:sp>
        <p:nvSpPr>
          <p:cNvPr id="6" name="Rectangle 1031"/>
          <p:cNvSpPr>
            <a:spLocks noGrp="1" noChangeArrowheads="1"/>
          </p:cNvSpPr>
          <p:nvPr>
            <p:ph type="sldNum" sz="quarter" idx="5"/>
          </p:nvPr>
        </p:nvSpPr>
        <p:spPr>
          <a:ln/>
        </p:spPr>
        <p:txBody>
          <a:bodyPr/>
          <a:lstStyle/>
          <a:p>
            <a:fld id="{83195D7A-6CAC-4490-B08F-AFCEECC6CA65}" type="slidenum">
              <a:rPr lang="en-GB"/>
              <a:pPr/>
              <a:t>18</a:t>
            </a:fld>
            <a:endParaRPr lang="en-GB"/>
          </a:p>
        </p:txBody>
      </p:sp>
      <p:sp>
        <p:nvSpPr>
          <p:cNvPr id="290818" name="Rectangle 2"/>
          <p:cNvSpPr>
            <a:spLocks noGrp="1" noRot="1" noChangeAspect="1" noChangeArrowheads="1" noTextEdit="1"/>
          </p:cNvSpPr>
          <p:nvPr>
            <p:ph type="sldImg"/>
          </p:nvPr>
        </p:nvSpPr>
        <p:spPr>
          <a:ln/>
        </p:spPr>
      </p:sp>
      <p:sp>
        <p:nvSpPr>
          <p:cNvPr id="290819" name="Rectangle 3"/>
          <p:cNvSpPr>
            <a:spLocks noGrp="1" noChangeArrowheads="1"/>
          </p:cNvSpPr>
          <p:nvPr>
            <p:ph type="body" idx="1"/>
          </p:nvPr>
        </p:nvSpPr>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44E3BE2-46FA-4D5C-98E0-99AA0B6502D6}" type="datetime1">
              <a:rPr lang="en-GB" smtClean="0"/>
              <a:t>07/11/2012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F95D92-AAE2-46DF-8C75-F29006BB57D7}" type="slidenum">
              <a:rPr lang="en-GB" smtClean="0"/>
              <a:pPr/>
              <a:t>‹#›</a:t>
            </a:fld>
            <a:endParaRPr lang="en-GB"/>
          </a:p>
        </p:txBody>
      </p:sp>
    </p:spTree>
    <p:extLst>
      <p:ext uri="{BB962C8B-B14F-4D97-AF65-F5344CB8AC3E}">
        <p14:creationId xmlns:p14="http://schemas.microsoft.com/office/powerpoint/2010/main" val="829929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A9E632E-DCE0-4C6E-9586-58A79240C6CB}" type="datetime1">
              <a:rPr lang="en-GB" smtClean="0"/>
              <a:t>07/11/2012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F95D92-AAE2-46DF-8C75-F29006BB57D7}" type="slidenum">
              <a:rPr lang="en-GB" smtClean="0"/>
              <a:pPr/>
              <a:t>‹#›</a:t>
            </a:fld>
            <a:endParaRPr lang="en-GB"/>
          </a:p>
        </p:txBody>
      </p:sp>
    </p:spTree>
    <p:extLst>
      <p:ext uri="{BB962C8B-B14F-4D97-AF65-F5344CB8AC3E}">
        <p14:creationId xmlns:p14="http://schemas.microsoft.com/office/powerpoint/2010/main" val="2961385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3BA3DEA-42C3-43E2-82AA-528999EF416F}" type="datetime1">
              <a:rPr lang="en-GB" smtClean="0"/>
              <a:t>07/11/2012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F95D92-AAE2-46DF-8C75-F29006BB57D7}" type="slidenum">
              <a:rPr lang="en-GB" smtClean="0"/>
              <a:pPr/>
              <a:t>‹#›</a:t>
            </a:fld>
            <a:endParaRPr lang="en-GB"/>
          </a:p>
        </p:txBody>
      </p:sp>
    </p:spTree>
    <p:extLst>
      <p:ext uri="{BB962C8B-B14F-4D97-AF65-F5344CB8AC3E}">
        <p14:creationId xmlns:p14="http://schemas.microsoft.com/office/powerpoint/2010/main" val="2871638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038D239-E649-4B01-8898-C45EF2156956}" type="datetime1">
              <a:rPr lang="en-GB" smtClean="0"/>
              <a:t>07/11/2012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F95D92-AAE2-46DF-8C75-F29006BB57D7}" type="slidenum">
              <a:rPr lang="en-GB" smtClean="0"/>
              <a:pPr/>
              <a:t>‹#›</a:t>
            </a:fld>
            <a:endParaRPr lang="en-GB"/>
          </a:p>
        </p:txBody>
      </p:sp>
    </p:spTree>
    <p:extLst>
      <p:ext uri="{BB962C8B-B14F-4D97-AF65-F5344CB8AC3E}">
        <p14:creationId xmlns:p14="http://schemas.microsoft.com/office/powerpoint/2010/main" val="3291948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4717C53-35DE-41E9-A4BD-46E4CF452045}" type="datetime1">
              <a:rPr lang="en-GB" smtClean="0"/>
              <a:t>07/11/2012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F95D92-AAE2-46DF-8C75-F29006BB57D7}" type="slidenum">
              <a:rPr lang="en-GB" smtClean="0"/>
              <a:pPr/>
              <a:t>‹#›</a:t>
            </a:fld>
            <a:endParaRPr lang="en-GB"/>
          </a:p>
        </p:txBody>
      </p:sp>
    </p:spTree>
    <p:extLst>
      <p:ext uri="{BB962C8B-B14F-4D97-AF65-F5344CB8AC3E}">
        <p14:creationId xmlns:p14="http://schemas.microsoft.com/office/powerpoint/2010/main" val="1721249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8EA7F64-70B2-4E58-8B17-C0A8B84D9362}" type="datetime1">
              <a:rPr lang="en-GB" smtClean="0"/>
              <a:t>07/11/2012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F95D92-AAE2-46DF-8C75-F29006BB57D7}" type="slidenum">
              <a:rPr lang="en-GB" smtClean="0"/>
              <a:pPr/>
              <a:t>‹#›</a:t>
            </a:fld>
            <a:endParaRPr lang="en-GB"/>
          </a:p>
        </p:txBody>
      </p:sp>
    </p:spTree>
    <p:extLst>
      <p:ext uri="{BB962C8B-B14F-4D97-AF65-F5344CB8AC3E}">
        <p14:creationId xmlns:p14="http://schemas.microsoft.com/office/powerpoint/2010/main" val="2878818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9D7B04A-FDE9-476A-867A-29C9CE749E4D}" type="datetime1">
              <a:rPr lang="en-GB" smtClean="0"/>
              <a:t>07/11/2012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8F95D92-AAE2-46DF-8C75-F29006BB57D7}" type="slidenum">
              <a:rPr lang="en-GB" smtClean="0"/>
              <a:pPr/>
              <a:t>‹#›</a:t>
            </a:fld>
            <a:endParaRPr lang="en-GB"/>
          </a:p>
        </p:txBody>
      </p:sp>
    </p:spTree>
    <p:extLst>
      <p:ext uri="{BB962C8B-B14F-4D97-AF65-F5344CB8AC3E}">
        <p14:creationId xmlns:p14="http://schemas.microsoft.com/office/powerpoint/2010/main" val="3890212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366ECE0-09FE-49B0-A205-E6ABA7D3C206}" type="datetime1">
              <a:rPr lang="en-GB" smtClean="0"/>
              <a:t>07/11/2012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8F95D92-AAE2-46DF-8C75-F29006BB57D7}" type="slidenum">
              <a:rPr lang="en-GB" smtClean="0"/>
              <a:pPr/>
              <a:t>‹#›</a:t>
            </a:fld>
            <a:endParaRPr lang="en-GB"/>
          </a:p>
        </p:txBody>
      </p:sp>
    </p:spTree>
    <p:extLst>
      <p:ext uri="{BB962C8B-B14F-4D97-AF65-F5344CB8AC3E}">
        <p14:creationId xmlns:p14="http://schemas.microsoft.com/office/powerpoint/2010/main" val="3620007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50145F-A959-4358-85C8-74DD8153BA8D}" type="datetime1">
              <a:rPr lang="en-GB" smtClean="0"/>
              <a:t>07/11/2012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8F95D92-AAE2-46DF-8C75-F29006BB57D7}" type="slidenum">
              <a:rPr lang="en-GB" smtClean="0"/>
              <a:pPr/>
              <a:t>‹#›</a:t>
            </a:fld>
            <a:endParaRPr lang="en-GB"/>
          </a:p>
        </p:txBody>
      </p:sp>
    </p:spTree>
    <p:extLst>
      <p:ext uri="{BB962C8B-B14F-4D97-AF65-F5344CB8AC3E}">
        <p14:creationId xmlns:p14="http://schemas.microsoft.com/office/powerpoint/2010/main" val="1293918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C4E7005-6487-4830-92F7-3947A3718655}" type="datetime1">
              <a:rPr lang="en-GB" smtClean="0"/>
              <a:t>07/11/2012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F95D92-AAE2-46DF-8C75-F29006BB57D7}" type="slidenum">
              <a:rPr lang="en-GB" smtClean="0"/>
              <a:pPr/>
              <a:t>‹#›</a:t>
            </a:fld>
            <a:endParaRPr lang="en-GB"/>
          </a:p>
        </p:txBody>
      </p:sp>
    </p:spTree>
    <p:extLst>
      <p:ext uri="{BB962C8B-B14F-4D97-AF65-F5344CB8AC3E}">
        <p14:creationId xmlns:p14="http://schemas.microsoft.com/office/powerpoint/2010/main" val="3058761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939162-BAB8-4202-AEB5-420945E22D1D}" type="datetime1">
              <a:rPr lang="en-GB" smtClean="0"/>
              <a:t>07/11/2012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F95D92-AAE2-46DF-8C75-F29006BB57D7}" type="slidenum">
              <a:rPr lang="en-GB" smtClean="0"/>
              <a:pPr/>
              <a:t>‹#›</a:t>
            </a:fld>
            <a:endParaRPr lang="en-GB"/>
          </a:p>
        </p:txBody>
      </p:sp>
    </p:spTree>
    <p:extLst>
      <p:ext uri="{BB962C8B-B14F-4D97-AF65-F5344CB8AC3E}">
        <p14:creationId xmlns:p14="http://schemas.microsoft.com/office/powerpoint/2010/main" val="3958819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99FA2F-10B6-4B33-876B-A7B6B2D8E838}" type="datetime1">
              <a:rPr lang="en-GB" smtClean="0"/>
              <a:t>07/11/2012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F95D92-AAE2-46DF-8C75-F29006BB57D7}" type="slidenum">
              <a:rPr lang="en-GB" smtClean="0"/>
              <a:pPr/>
              <a:t>‹#›</a:t>
            </a:fld>
            <a:endParaRPr lang="en-GB"/>
          </a:p>
        </p:txBody>
      </p:sp>
    </p:spTree>
    <p:extLst>
      <p:ext uri="{BB962C8B-B14F-4D97-AF65-F5344CB8AC3E}">
        <p14:creationId xmlns:p14="http://schemas.microsoft.com/office/powerpoint/2010/main" val="33085439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1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6.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9.gi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Edexcel P2 Motion, Work done, Electricity and Nuclear Physics</a:t>
            </a:r>
            <a:endParaRPr lang="en-GB" dirty="0"/>
          </a:p>
        </p:txBody>
      </p:sp>
      <p:sp>
        <p:nvSpPr>
          <p:cNvPr id="3" name="Subtitle 2"/>
          <p:cNvSpPr>
            <a:spLocks noGrp="1"/>
          </p:cNvSpPr>
          <p:nvPr>
            <p:ph type="subTitle" idx="1"/>
          </p:nvPr>
        </p:nvSpPr>
        <p:spPr/>
        <p:txBody>
          <a:bodyPr/>
          <a:lstStyle/>
          <a:p>
            <a:r>
              <a:rPr lang="en-GB" dirty="0" smtClean="0">
                <a:solidFill>
                  <a:schemeClr val="tx1"/>
                </a:solidFill>
              </a:rPr>
              <a:t>Pre exam presentation</a:t>
            </a:r>
          </a:p>
          <a:p>
            <a:r>
              <a:rPr lang="en-GB" dirty="0" smtClean="0">
                <a:solidFill>
                  <a:schemeClr val="tx1"/>
                </a:solidFill>
              </a:rPr>
              <a:t>By Mr Baker</a:t>
            </a:r>
            <a:endParaRPr lang="en-GB" dirty="0">
              <a:solidFill>
                <a:schemeClr val="tx1"/>
              </a:solidFill>
            </a:endParaRPr>
          </a:p>
        </p:txBody>
      </p:sp>
      <p:sp>
        <p:nvSpPr>
          <p:cNvPr id="4" name="Slide Number Placeholder 3"/>
          <p:cNvSpPr>
            <a:spLocks noGrp="1"/>
          </p:cNvSpPr>
          <p:nvPr>
            <p:ph type="sldNum" sz="quarter" idx="12"/>
          </p:nvPr>
        </p:nvSpPr>
        <p:spPr/>
        <p:txBody>
          <a:bodyPr/>
          <a:lstStyle/>
          <a:p>
            <a:fld id="{88F95D92-AAE2-46DF-8C75-F29006BB57D7}" type="slidenum">
              <a:rPr lang="en-GB" smtClean="0"/>
              <a:pPr/>
              <a:t>1</a:t>
            </a:fld>
            <a:endParaRPr lang="en-GB"/>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Static Electricity</a:t>
            </a:r>
            <a:endParaRPr lang="en-GB" dirty="0"/>
          </a:p>
        </p:txBody>
      </p:sp>
      <p:sp>
        <p:nvSpPr>
          <p:cNvPr id="3" name="Content Placeholder 2"/>
          <p:cNvSpPr>
            <a:spLocks noGrp="1"/>
          </p:cNvSpPr>
          <p:nvPr>
            <p:ph idx="1"/>
          </p:nvPr>
        </p:nvSpPr>
        <p:spPr>
          <a:xfrm>
            <a:off x="457200" y="1196752"/>
            <a:ext cx="8229600" cy="3412975"/>
          </a:xfrm>
        </p:spPr>
        <p:txBody>
          <a:bodyPr>
            <a:normAutofit/>
          </a:bodyPr>
          <a:lstStyle/>
          <a:p>
            <a:r>
              <a:rPr lang="en-GB" dirty="0" smtClean="0"/>
              <a:t>Some insulating materials become electrically charged when they are rubbed together. </a:t>
            </a:r>
          </a:p>
          <a:p>
            <a:r>
              <a:rPr lang="en-GB" dirty="0" smtClean="0"/>
              <a:t>Charges that are the same repel, while unlike charges attract.</a:t>
            </a:r>
          </a:p>
          <a:p>
            <a:r>
              <a:rPr lang="en-GB" dirty="0" smtClean="0"/>
              <a:t>Paint sprayers are a typical use of electrostatics…however</a:t>
            </a:r>
          </a:p>
        </p:txBody>
      </p:sp>
      <p:sp>
        <p:nvSpPr>
          <p:cNvPr id="4" name="TextBox 3"/>
          <p:cNvSpPr txBox="1"/>
          <p:nvPr/>
        </p:nvSpPr>
        <p:spPr>
          <a:xfrm>
            <a:off x="903040" y="4365104"/>
            <a:ext cx="7344816" cy="2308324"/>
          </a:xfrm>
          <a:prstGeom prst="rect">
            <a:avLst/>
          </a:prstGeom>
          <a:noFill/>
          <a:ln w="34925">
            <a:solidFill>
              <a:schemeClr val="bg1"/>
            </a:solidFill>
          </a:ln>
        </p:spPr>
        <p:txBody>
          <a:bodyPr wrap="square" rtlCol="0">
            <a:spAutoFit/>
          </a:bodyPr>
          <a:lstStyle/>
          <a:p>
            <a:pPr algn="ctr"/>
            <a:r>
              <a:rPr lang="en-GB" sz="3600" dirty="0" smtClean="0"/>
              <a:t>You could be given a situation/use that describes where like and unlike charges are in use with a task to explain how these properties help.</a:t>
            </a:r>
            <a:endParaRPr lang="en-GB" sz="3600" dirty="0"/>
          </a:p>
        </p:txBody>
      </p:sp>
      <p:sp>
        <p:nvSpPr>
          <p:cNvPr id="5" name="Slide Number Placeholder 4"/>
          <p:cNvSpPr>
            <a:spLocks noGrp="1"/>
          </p:cNvSpPr>
          <p:nvPr>
            <p:ph type="sldNum" sz="quarter" idx="12"/>
          </p:nvPr>
        </p:nvSpPr>
        <p:spPr/>
        <p:txBody>
          <a:bodyPr/>
          <a:lstStyle/>
          <a:p>
            <a:fld id="{88F95D92-AAE2-46DF-8C75-F29006BB57D7}" type="slidenum">
              <a:rPr lang="en-GB" smtClean="0"/>
              <a:pPr/>
              <a:t>10</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lstStyle/>
          <a:p>
            <a:r>
              <a:rPr lang="en-GB" dirty="0" smtClean="0"/>
              <a:t>Moving Charges</a:t>
            </a:r>
            <a:endParaRPr lang="en-GB" dirty="0"/>
          </a:p>
        </p:txBody>
      </p:sp>
      <p:sp>
        <p:nvSpPr>
          <p:cNvPr id="3" name="Content Placeholder 2"/>
          <p:cNvSpPr>
            <a:spLocks noGrp="1"/>
          </p:cNvSpPr>
          <p:nvPr>
            <p:ph idx="1"/>
          </p:nvPr>
        </p:nvSpPr>
        <p:spPr>
          <a:xfrm>
            <a:off x="179512" y="980728"/>
            <a:ext cx="8784976" cy="4968552"/>
          </a:xfrm>
        </p:spPr>
        <p:txBody>
          <a:bodyPr>
            <a:noAutofit/>
          </a:bodyPr>
          <a:lstStyle/>
          <a:p>
            <a:pPr>
              <a:buNone/>
            </a:pPr>
            <a:r>
              <a:rPr lang="en-GB" sz="2400" dirty="0" smtClean="0"/>
              <a:t>     When you rub two different insulating materials against each other they become electrically charged. </a:t>
            </a:r>
          </a:p>
          <a:p>
            <a:pPr>
              <a:buNone/>
            </a:pPr>
            <a:r>
              <a:rPr lang="en-GB" sz="2400" dirty="0" smtClean="0"/>
              <a:t>     This only works for insulated objects - conductors lose the charge to earth. </a:t>
            </a:r>
          </a:p>
          <a:p>
            <a:pPr>
              <a:buNone/>
            </a:pPr>
            <a:r>
              <a:rPr lang="en-GB" sz="2400" dirty="0" smtClean="0"/>
              <a:t>     When the materials like insulators are rubbed against each other: </a:t>
            </a:r>
          </a:p>
          <a:p>
            <a:pPr>
              <a:buNone/>
            </a:pPr>
            <a:endParaRPr lang="en-GB" sz="1400" dirty="0" smtClean="0"/>
          </a:p>
          <a:p>
            <a:pPr>
              <a:buNone/>
            </a:pPr>
            <a:r>
              <a:rPr lang="en-GB" sz="2400" dirty="0" smtClean="0"/>
              <a:t>1- negatively charged particles called electrons move from one material to the other </a:t>
            </a:r>
          </a:p>
          <a:p>
            <a:pPr>
              <a:buNone/>
            </a:pPr>
            <a:endParaRPr lang="en-GB" sz="1400" dirty="0" smtClean="0"/>
          </a:p>
          <a:p>
            <a:pPr>
              <a:buNone/>
            </a:pPr>
            <a:r>
              <a:rPr lang="en-GB" sz="2400" dirty="0" smtClean="0"/>
              <a:t>2- the material that loses electrons becomes positively charged </a:t>
            </a:r>
          </a:p>
          <a:p>
            <a:pPr>
              <a:buNone/>
            </a:pPr>
            <a:endParaRPr lang="en-GB" sz="1400" dirty="0" smtClean="0"/>
          </a:p>
          <a:p>
            <a:pPr>
              <a:buNone/>
            </a:pPr>
            <a:r>
              <a:rPr lang="en-GB" sz="2400" dirty="0" smtClean="0"/>
              <a:t>3- the material that gains electrons becomes negatively charged </a:t>
            </a:r>
          </a:p>
          <a:p>
            <a:pPr>
              <a:buNone/>
            </a:pPr>
            <a:endParaRPr lang="en-GB" sz="1400" dirty="0" smtClean="0"/>
          </a:p>
          <a:p>
            <a:pPr>
              <a:buNone/>
            </a:pPr>
            <a:r>
              <a:rPr lang="en-GB" sz="2400" dirty="0" smtClean="0"/>
              <a:t>4- both materials gain an equal amount of charge, but the charges are opposite</a:t>
            </a:r>
          </a:p>
          <a:p>
            <a:endParaRPr lang="en-GB" sz="2400" dirty="0"/>
          </a:p>
        </p:txBody>
      </p:sp>
      <p:sp>
        <p:nvSpPr>
          <p:cNvPr id="4" name="Slide Number Placeholder 3"/>
          <p:cNvSpPr>
            <a:spLocks noGrp="1"/>
          </p:cNvSpPr>
          <p:nvPr>
            <p:ph type="sldNum" sz="quarter" idx="12"/>
          </p:nvPr>
        </p:nvSpPr>
        <p:spPr/>
        <p:txBody>
          <a:bodyPr/>
          <a:lstStyle/>
          <a:p>
            <a:fld id="{88F95D92-AAE2-46DF-8C75-F29006BB57D7}" type="slidenum">
              <a:rPr lang="en-GB" smtClean="0"/>
              <a:pPr/>
              <a:t>11</a:t>
            </a:fld>
            <a:endParaRPr lang="en-GB"/>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4048"/>
            <a:ext cx="8229600" cy="1143000"/>
          </a:xfrm>
        </p:spPr>
        <p:txBody>
          <a:bodyPr/>
          <a:lstStyle/>
          <a:p>
            <a:r>
              <a:rPr lang="en-GB" dirty="0" smtClean="0"/>
              <a:t>Paint sprayer use</a:t>
            </a:r>
            <a:endParaRPr lang="en-GB" dirty="0"/>
          </a:p>
        </p:txBody>
      </p:sp>
      <p:sp>
        <p:nvSpPr>
          <p:cNvPr id="3" name="Content Placeholder 2"/>
          <p:cNvSpPr>
            <a:spLocks noGrp="1"/>
          </p:cNvSpPr>
          <p:nvPr>
            <p:ph idx="1"/>
          </p:nvPr>
        </p:nvSpPr>
        <p:spPr>
          <a:xfrm>
            <a:off x="179512" y="980728"/>
            <a:ext cx="8784976" cy="5733256"/>
          </a:xfrm>
        </p:spPr>
        <p:txBody>
          <a:bodyPr>
            <a:normAutofit/>
          </a:bodyPr>
          <a:lstStyle/>
          <a:p>
            <a:pPr marL="0" indent="0">
              <a:buNone/>
            </a:pPr>
            <a:r>
              <a:rPr lang="en-GB" dirty="0" smtClean="0"/>
              <a:t>Remember there are 2 parts:</a:t>
            </a:r>
          </a:p>
          <a:p>
            <a:pPr marL="0" indent="0">
              <a:buNone/>
            </a:pPr>
            <a:r>
              <a:rPr lang="en-GB" dirty="0" smtClean="0"/>
              <a:t>Sprayer – charged paint droplets repel each other creating a thin, evenly spread mist.</a:t>
            </a:r>
          </a:p>
          <a:p>
            <a:pPr marL="0" indent="0">
              <a:buNone/>
            </a:pPr>
            <a:r>
              <a:rPr lang="en-GB" dirty="0" smtClean="0"/>
              <a:t>Object – the object (i.e. car door, bicycle, e.g.) has the opposite charge so that the paint is attracted to</a:t>
            </a:r>
          </a:p>
          <a:p>
            <a:pPr marL="0" indent="0">
              <a:buNone/>
            </a:pPr>
            <a:r>
              <a:rPr lang="en-GB" dirty="0"/>
              <a:t>i</a:t>
            </a:r>
            <a:r>
              <a:rPr lang="en-GB" dirty="0" smtClean="0"/>
              <a:t>t, this produces  an</a:t>
            </a:r>
          </a:p>
          <a:p>
            <a:pPr marL="0" indent="0">
              <a:buNone/>
            </a:pPr>
            <a:r>
              <a:rPr lang="en-GB" dirty="0"/>
              <a:t>e</a:t>
            </a:r>
            <a:r>
              <a:rPr lang="en-GB" dirty="0" smtClean="0"/>
              <a:t>ven layer and stops</a:t>
            </a:r>
          </a:p>
          <a:p>
            <a:pPr marL="0" indent="0">
              <a:buNone/>
            </a:pPr>
            <a:r>
              <a:rPr lang="en-GB" dirty="0"/>
              <a:t>p</a:t>
            </a:r>
            <a:r>
              <a:rPr lang="en-GB" dirty="0" smtClean="0"/>
              <a:t>aint being wasted</a:t>
            </a:r>
          </a:p>
          <a:p>
            <a:pPr marL="0" indent="0">
              <a:buNone/>
            </a:pPr>
            <a:r>
              <a:rPr lang="en-GB" dirty="0" smtClean="0"/>
              <a:t>(and also breathed in,</a:t>
            </a:r>
          </a:p>
          <a:p>
            <a:pPr marL="0" indent="0">
              <a:buNone/>
            </a:pPr>
            <a:r>
              <a:rPr lang="en-GB" dirty="0" smtClean="0"/>
              <a:t>i.e. safer).</a:t>
            </a:r>
          </a:p>
        </p:txBody>
      </p:sp>
      <p:pic>
        <p:nvPicPr>
          <p:cNvPr id="3074" name="Picture 2" descr="http://sciwebhop.net/sci_web/physics/gcse/past_papers/images/2000h.1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93478" y="3971924"/>
            <a:ext cx="5048250" cy="2886076"/>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88F95D92-AAE2-46DF-8C75-F29006BB57D7}" type="slidenum">
              <a:rPr lang="en-GB" smtClean="0"/>
              <a:pPr/>
              <a:t>12</a:t>
            </a:fld>
            <a:endParaRPr lang="en-GB"/>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How potential difference is distributed</a:t>
            </a:r>
            <a:endParaRPr lang="en-GB" dirty="0"/>
          </a:p>
        </p:txBody>
      </p:sp>
      <p:pic>
        <p:nvPicPr>
          <p:cNvPr id="26626" name="Picture 2" descr="\\tjwasvr05\staffmydocs$\abaker\My Documents\My Work\12BO AQA AS Level\Unit 1\Unit 1 pictures\5.1 Adding potential differences.jpg"/>
          <p:cNvPicPr>
            <a:picLocks noChangeAspect="1" noChangeArrowheads="1"/>
          </p:cNvPicPr>
          <p:nvPr/>
        </p:nvPicPr>
        <p:blipFill>
          <a:blip r:embed="rId3" cstate="print"/>
          <a:srcRect/>
          <a:stretch>
            <a:fillRect/>
          </a:stretch>
        </p:blipFill>
        <p:spPr bwMode="auto">
          <a:xfrm>
            <a:off x="179512" y="1196752"/>
            <a:ext cx="4176464" cy="4410314"/>
          </a:xfrm>
          <a:prstGeom prst="rect">
            <a:avLst/>
          </a:prstGeom>
          <a:noFill/>
        </p:spPr>
      </p:pic>
      <p:pic>
        <p:nvPicPr>
          <p:cNvPr id="26627" name="Picture 3" descr="\\tjwasvr05\staffmydocs$\abaker\My Documents\My Work\12BO AQA AS Level\Unit 1\Unit 1 pictures\5.1 Components in parallel.jpg"/>
          <p:cNvPicPr>
            <a:picLocks noChangeAspect="1" noChangeArrowheads="1"/>
          </p:cNvPicPr>
          <p:nvPr/>
        </p:nvPicPr>
        <p:blipFill>
          <a:blip r:embed="rId4" cstate="print"/>
          <a:srcRect/>
          <a:stretch>
            <a:fillRect/>
          </a:stretch>
        </p:blipFill>
        <p:spPr bwMode="auto">
          <a:xfrm>
            <a:off x="5148064" y="1484784"/>
            <a:ext cx="3600400" cy="5166147"/>
          </a:xfrm>
          <a:prstGeom prst="rect">
            <a:avLst/>
          </a:prstGeom>
          <a:noFill/>
        </p:spPr>
      </p:pic>
      <p:sp>
        <p:nvSpPr>
          <p:cNvPr id="5" name="TextBox 4"/>
          <p:cNvSpPr txBox="1"/>
          <p:nvPr/>
        </p:nvSpPr>
        <p:spPr>
          <a:xfrm>
            <a:off x="3707904" y="6093296"/>
            <a:ext cx="1440160" cy="584775"/>
          </a:xfrm>
          <a:prstGeom prst="rect">
            <a:avLst/>
          </a:prstGeom>
          <a:noFill/>
        </p:spPr>
        <p:txBody>
          <a:bodyPr wrap="square" rtlCol="0">
            <a:spAutoFit/>
          </a:bodyPr>
          <a:lstStyle/>
          <a:p>
            <a:r>
              <a:rPr lang="en-GB" sz="3200" dirty="0" smtClean="0"/>
              <a:t>Parallel</a:t>
            </a:r>
            <a:endParaRPr lang="en-GB" sz="3200" dirty="0"/>
          </a:p>
        </p:txBody>
      </p:sp>
      <p:sp>
        <p:nvSpPr>
          <p:cNvPr id="6" name="TextBox 5"/>
          <p:cNvSpPr txBox="1"/>
          <p:nvPr/>
        </p:nvSpPr>
        <p:spPr>
          <a:xfrm>
            <a:off x="467544" y="5661248"/>
            <a:ext cx="1224136" cy="584775"/>
          </a:xfrm>
          <a:prstGeom prst="rect">
            <a:avLst/>
          </a:prstGeom>
          <a:noFill/>
        </p:spPr>
        <p:txBody>
          <a:bodyPr wrap="square" rtlCol="0">
            <a:spAutoFit/>
          </a:bodyPr>
          <a:lstStyle/>
          <a:p>
            <a:r>
              <a:rPr lang="en-GB" sz="3200" dirty="0" smtClean="0"/>
              <a:t>Series</a:t>
            </a:r>
            <a:endParaRPr lang="en-GB" sz="3200" dirty="0"/>
          </a:p>
        </p:txBody>
      </p:sp>
      <p:cxnSp>
        <p:nvCxnSpPr>
          <p:cNvPr id="8" name="Straight Arrow Connector 7"/>
          <p:cNvCxnSpPr>
            <a:stCxn id="5" idx="0"/>
          </p:cNvCxnSpPr>
          <p:nvPr/>
        </p:nvCxnSpPr>
        <p:spPr>
          <a:xfrm flipV="1">
            <a:off x="4427984" y="4005064"/>
            <a:ext cx="2592288" cy="2088232"/>
          </a:xfrm>
          <a:prstGeom prst="straightConnector1">
            <a:avLst/>
          </a:prstGeom>
          <a:ln w="412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6" idx="0"/>
          </p:cNvCxnSpPr>
          <p:nvPr/>
        </p:nvCxnSpPr>
        <p:spPr>
          <a:xfrm flipV="1">
            <a:off x="1079612" y="3573016"/>
            <a:ext cx="1764196" cy="2088232"/>
          </a:xfrm>
          <a:prstGeom prst="straightConnector1">
            <a:avLst/>
          </a:prstGeom>
          <a:ln w="412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p:txBody>
          <a:bodyPr/>
          <a:lstStyle/>
          <a:p>
            <a:fld id="{88F95D92-AAE2-46DF-8C75-F29006BB57D7}" type="slidenum">
              <a:rPr lang="en-GB" smtClean="0"/>
              <a:pPr/>
              <a:t>13</a:t>
            </a:fld>
            <a:endParaRPr lang="en-GB"/>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How current flows</a:t>
            </a:r>
            <a:endParaRPr lang="en-GB" dirty="0"/>
          </a:p>
        </p:txBody>
      </p:sp>
      <p:pic>
        <p:nvPicPr>
          <p:cNvPr id="27650" name="Picture 2" descr="\\tjwasvr05\staffmydocs$\abaker\My Documents\My Work\12BO AQA AS Level\Unit 1\Unit 1 pictures\5.2 Resistors in parallel.jpg"/>
          <p:cNvPicPr>
            <a:picLocks noChangeAspect="1" noChangeArrowheads="1"/>
          </p:cNvPicPr>
          <p:nvPr/>
        </p:nvPicPr>
        <p:blipFill>
          <a:blip r:embed="rId2" cstate="print"/>
          <a:srcRect/>
          <a:stretch>
            <a:fillRect/>
          </a:stretch>
        </p:blipFill>
        <p:spPr bwMode="auto">
          <a:xfrm>
            <a:off x="0" y="1268760"/>
            <a:ext cx="4643034" cy="2088232"/>
          </a:xfrm>
          <a:prstGeom prst="rect">
            <a:avLst/>
          </a:prstGeom>
          <a:noFill/>
        </p:spPr>
      </p:pic>
      <p:pic>
        <p:nvPicPr>
          <p:cNvPr id="27651" name="Picture 3" descr="\\tjwasvr05\staffmydocs$\abaker\My Documents\My Work\12BO AQA AS Level\Unit 1\Unit 1 pictures\5.2 Resistors in series.jpg"/>
          <p:cNvPicPr>
            <a:picLocks noChangeAspect="1" noChangeArrowheads="1"/>
          </p:cNvPicPr>
          <p:nvPr/>
        </p:nvPicPr>
        <p:blipFill>
          <a:blip r:embed="rId3" cstate="print"/>
          <a:srcRect/>
          <a:stretch>
            <a:fillRect/>
          </a:stretch>
        </p:blipFill>
        <p:spPr bwMode="auto">
          <a:xfrm>
            <a:off x="2555776" y="4509120"/>
            <a:ext cx="6179016" cy="2179788"/>
          </a:xfrm>
          <a:prstGeom prst="rect">
            <a:avLst/>
          </a:prstGeom>
          <a:noFill/>
        </p:spPr>
      </p:pic>
      <p:sp>
        <p:nvSpPr>
          <p:cNvPr id="6" name="TextBox 5"/>
          <p:cNvSpPr txBox="1"/>
          <p:nvPr/>
        </p:nvSpPr>
        <p:spPr>
          <a:xfrm>
            <a:off x="4716016" y="1052736"/>
            <a:ext cx="4427984" cy="3339376"/>
          </a:xfrm>
          <a:prstGeom prst="rect">
            <a:avLst/>
          </a:prstGeom>
          <a:noFill/>
        </p:spPr>
        <p:txBody>
          <a:bodyPr wrap="square" rtlCol="0">
            <a:spAutoFit/>
          </a:bodyPr>
          <a:lstStyle/>
          <a:p>
            <a:r>
              <a:rPr lang="en-GB" sz="2400" dirty="0" smtClean="0">
                <a:latin typeface="Comic Sans MS" pitchFamily="66" charset="0"/>
              </a:rPr>
              <a:t>Current ‘flows’ through components.</a:t>
            </a:r>
          </a:p>
          <a:p>
            <a:endParaRPr lang="en-GB" sz="1000" dirty="0" smtClean="0">
              <a:latin typeface="Comic Sans MS" pitchFamily="66" charset="0"/>
            </a:endParaRPr>
          </a:p>
          <a:p>
            <a:r>
              <a:rPr lang="en-GB" sz="2400" dirty="0" smtClean="0">
                <a:latin typeface="Comic Sans MS" pitchFamily="66" charset="0"/>
              </a:rPr>
              <a:t>If there is a junction, the current (</a:t>
            </a:r>
            <a:r>
              <a:rPr lang="en-GB" sz="2400" i="1" dirty="0" smtClean="0">
                <a:latin typeface="Comic Sans MS" pitchFamily="66" charset="0"/>
              </a:rPr>
              <a:t>I</a:t>
            </a:r>
            <a:r>
              <a:rPr lang="en-GB" sz="2400" dirty="0" smtClean="0">
                <a:latin typeface="Comic Sans MS" pitchFamily="66" charset="0"/>
              </a:rPr>
              <a:t>) will divide (not normally equally) into </a:t>
            </a:r>
            <a:r>
              <a:rPr lang="en-GB" sz="2400" i="1" dirty="0" smtClean="0">
                <a:latin typeface="Comic Sans MS" pitchFamily="66" charset="0"/>
              </a:rPr>
              <a:t>I1</a:t>
            </a:r>
            <a:r>
              <a:rPr lang="en-GB" sz="2400" dirty="0" smtClean="0">
                <a:latin typeface="Comic Sans MS" pitchFamily="66" charset="0"/>
              </a:rPr>
              <a:t> and </a:t>
            </a:r>
            <a:r>
              <a:rPr lang="en-GB" sz="2400" i="1" dirty="0" smtClean="0">
                <a:latin typeface="Comic Sans MS" pitchFamily="66" charset="0"/>
              </a:rPr>
              <a:t>I2</a:t>
            </a:r>
            <a:r>
              <a:rPr lang="en-GB" sz="2400" dirty="0" smtClean="0">
                <a:latin typeface="Comic Sans MS" pitchFamily="66" charset="0"/>
              </a:rPr>
              <a:t>.</a:t>
            </a:r>
          </a:p>
          <a:p>
            <a:endParaRPr lang="en-GB" sz="800" dirty="0" smtClean="0">
              <a:latin typeface="Comic Sans MS" pitchFamily="66" charset="0"/>
            </a:endParaRPr>
          </a:p>
          <a:p>
            <a:r>
              <a:rPr lang="en-GB" sz="2400" dirty="0" smtClean="0">
                <a:latin typeface="Comic Sans MS" pitchFamily="66" charset="0"/>
              </a:rPr>
              <a:t>It then combines back at the next junction.</a:t>
            </a:r>
            <a:endParaRPr lang="en-GB" sz="2400" dirty="0">
              <a:latin typeface="Comic Sans MS" pitchFamily="66" charset="0"/>
            </a:endParaRPr>
          </a:p>
        </p:txBody>
      </p:sp>
      <p:sp>
        <p:nvSpPr>
          <p:cNvPr id="7" name="TextBox 6"/>
          <p:cNvSpPr txBox="1"/>
          <p:nvPr/>
        </p:nvSpPr>
        <p:spPr>
          <a:xfrm>
            <a:off x="179512" y="4365104"/>
            <a:ext cx="2483768" cy="2308324"/>
          </a:xfrm>
          <a:prstGeom prst="rect">
            <a:avLst/>
          </a:prstGeom>
          <a:noFill/>
        </p:spPr>
        <p:txBody>
          <a:bodyPr wrap="square" rtlCol="0">
            <a:spAutoFit/>
          </a:bodyPr>
          <a:lstStyle/>
          <a:p>
            <a:r>
              <a:rPr lang="en-GB" sz="2400" dirty="0" smtClean="0">
                <a:latin typeface="Comic Sans MS" pitchFamily="66" charset="0"/>
              </a:rPr>
              <a:t>If there is no junction, the current remain the same through all components.</a:t>
            </a:r>
            <a:endParaRPr lang="en-GB" sz="2400" dirty="0">
              <a:latin typeface="Comic Sans MS" pitchFamily="66" charset="0"/>
            </a:endParaRPr>
          </a:p>
        </p:txBody>
      </p:sp>
      <p:sp>
        <p:nvSpPr>
          <p:cNvPr id="8" name="TextBox 7"/>
          <p:cNvSpPr txBox="1"/>
          <p:nvPr/>
        </p:nvSpPr>
        <p:spPr>
          <a:xfrm>
            <a:off x="251520" y="3573016"/>
            <a:ext cx="1656184" cy="584775"/>
          </a:xfrm>
          <a:prstGeom prst="rect">
            <a:avLst/>
          </a:prstGeom>
          <a:noFill/>
        </p:spPr>
        <p:txBody>
          <a:bodyPr wrap="square" rtlCol="0">
            <a:spAutoFit/>
          </a:bodyPr>
          <a:lstStyle/>
          <a:p>
            <a:r>
              <a:rPr lang="en-GB" sz="3200" dirty="0" smtClean="0"/>
              <a:t>Parallel</a:t>
            </a:r>
            <a:endParaRPr lang="en-GB" sz="3200" dirty="0"/>
          </a:p>
        </p:txBody>
      </p:sp>
      <p:sp>
        <p:nvSpPr>
          <p:cNvPr id="9" name="TextBox 8"/>
          <p:cNvSpPr txBox="1"/>
          <p:nvPr/>
        </p:nvSpPr>
        <p:spPr>
          <a:xfrm>
            <a:off x="3059832" y="3861048"/>
            <a:ext cx="1224136" cy="584775"/>
          </a:xfrm>
          <a:prstGeom prst="rect">
            <a:avLst/>
          </a:prstGeom>
          <a:noFill/>
        </p:spPr>
        <p:txBody>
          <a:bodyPr wrap="square" rtlCol="0">
            <a:spAutoFit/>
          </a:bodyPr>
          <a:lstStyle/>
          <a:p>
            <a:r>
              <a:rPr lang="en-GB" sz="3200" dirty="0" smtClean="0"/>
              <a:t>Series</a:t>
            </a:r>
            <a:endParaRPr lang="en-GB" sz="3200" dirty="0"/>
          </a:p>
        </p:txBody>
      </p:sp>
      <p:cxnSp>
        <p:nvCxnSpPr>
          <p:cNvPr id="10" name="Straight Arrow Connector 9"/>
          <p:cNvCxnSpPr/>
          <p:nvPr/>
        </p:nvCxnSpPr>
        <p:spPr>
          <a:xfrm>
            <a:off x="3995936" y="4365104"/>
            <a:ext cx="432048" cy="720080"/>
          </a:xfrm>
          <a:prstGeom prst="straightConnector1">
            <a:avLst/>
          </a:prstGeom>
          <a:ln w="412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971600" y="3212976"/>
            <a:ext cx="576064" cy="504056"/>
          </a:xfrm>
          <a:prstGeom prst="straightConnector1">
            <a:avLst/>
          </a:prstGeom>
          <a:ln w="412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p:txBody>
          <a:bodyPr/>
          <a:lstStyle/>
          <a:p>
            <a:fld id="{88F95D92-AAE2-46DF-8C75-F29006BB57D7}" type="slidenum">
              <a:rPr lang="en-GB" smtClean="0"/>
              <a:pPr/>
              <a:t>14</a:t>
            </a:fld>
            <a:endParaRPr lang="en-GB"/>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a:t>
            </a:r>
            <a:r>
              <a:rPr lang="en-GB" dirty="0" err="1" smtClean="0"/>
              <a:t>Thermistor</a:t>
            </a:r>
            <a:endParaRPr lang="en-GB" dirty="0"/>
          </a:p>
        </p:txBody>
      </p:sp>
      <p:sp>
        <p:nvSpPr>
          <p:cNvPr id="3" name="Content Placeholder 2"/>
          <p:cNvSpPr>
            <a:spLocks noGrp="1"/>
          </p:cNvSpPr>
          <p:nvPr>
            <p:ph idx="1"/>
          </p:nvPr>
        </p:nvSpPr>
        <p:spPr/>
        <p:txBody>
          <a:bodyPr>
            <a:normAutofit fontScale="92500" lnSpcReduction="10000"/>
          </a:bodyPr>
          <a:lstStyle/>
          <a:p>
            <a:pPr>
              <a:buNone/>
            </a:pPr>
            <a:r>
              <a:rPr lang="en-GB" dirty="0" err="1" smtClean="0"/>
              <a:t>Thermistors</a:t>
            </a:r>
            <a:r>
              <a:rPr lang="en-GB" dirty="0" smtClean="0"/>
              <a:t> are used as temperature sensors - for example, in fire alarms. </a:t>
            </a:r>
          </a:p>
          <a:p>
            <a:pPr>
              <a:buNone/>
            </a:pPr>
            <a:r>
              <a:rPr lang="en-GB" dirty="0" smtClean="0"/>
              <a:t>Their resistance decreases as the temperature increases:</a:t>
            </a:r>
          </a:p>
          <a:p>
            <a:pPr>
              <a:buNone/>
            </a:pPr>
            <a:r>
              <a:rPr lang="en-GB" dirty="0" smtClean="0"/>
              <a:t>- At low temperatures, the resistance of a </a:t>
            </a:r>
            <a:r>
              <a:rPr lang="en-GB" dirty="0" err="1" smtClean="0"/>
              <a:t>thermistor</a:t>
            </a:r>
            <a:r>
              <a:rPr lang="en-GB" dirty="0" smtClean="0"/>
              <a:t> is high and little current can flow through them. </a:t>
            </a:r>
          </a:p>
          <a:p>
            <a:pPr>
              <a:buNone/>
            </a:pPr>
            <a:r>
              <a:rPr lang="en-GB" dirty="0" smtClean="0"/>
              <a:t>- At high temperatures, the resistance of a </a:t>
            </a:r>
            <a:r>
              <a:rPr lang="en-GB" dirty="0" err="1" smtClean="0"/>
              <a:t>thermistor</a:t>
            </a:r>
            <a:r>
              <a:rPr lang="en-GB" dirty="0" smtClean="0"/>
              <a:t> is low and more current can flow through them. </a:t>
            </a:r>
          </a:p>
          <a:p>
            <a:endParaRPr lang="en-GB" dirty="0"/>
          </a:p>
        </p:txBody>
      </p:sp>
      <p:pic>
        <p:nvPicPr>
          <p:cNvPr id="4" name="Picture 3" descr="ph_elect01_k.gif"/>
          <p:cNvPicPr>
            <a:picLocks noChangeAspect="1"/>
          </p:cNvPicPr>
          <p:nvPr/>
        </p:nvPicPr>
        <p:blipFill>
          <a:blip r:embed="rId2" cstate="print"/>
          <a:stretch>
            <a:fillRect/>
          </a:stretch>
        </p:blipFill>
        <p:spPr>
          <a:xfrm>
            <a:off x="4932040" y="5733256"/>
            <a:ext cx="1443042" cy="944849"/>
          </a:xfrm>
          <a:prstGeom prst="rect">
            <a:avLst/>
          </a:prstGeom>
        </p:spPr>
      </p:pic>
      <p:sp>
        <p:nvSpPr>
          <p:cNvPr id="5" name="TextBox 4"/>
          <p:cNvSpPr txBox="1"/>
          <p:nvPr/>
        </p:nvSpPr>
        <p:spPr>
          <a:xfrm>
            <a:off x="3500430" y="6143644"/>
            <a:ext cx="1500198" cy="369332"/>
          </a:xfrm>
          <a:prstGeom prst="rect">
            <a:avLst/>
          </a:prstGeom>
          <a:noFill/>
        </p:spPr>
        <p:txBody>
          <a:bodyPr wrap="square" rtlCol="0">
            <a:spAutoFit/>
          </a:bodyPr>
          <a:lstStyle/>
          <a:p>
            <a:r>
              <a:rPr lang="en-GB" dirty="0" smtClean="0"/>
              <a:t>A </a:t>
            </a:r>
            <a:r>
              <a:rPr lang="en-GB" dirty="0" err="1" smtClean="0"/>
              <a:t>Thermistor</a:t>
            </a:r>
            <a:r>
              <a:rPr lang="en-GB" dirty="0" smtClean="0"/>
              <a:t> </a:t>
            </a:r>
            <a:endParaRPr lang="en-GB" dirty="0"/>
          </a:p>
        </p:txBody>
      </p:sp>
      <p:sp>
        <p:nvSpPr>
          <p:cNvPr id="6" name="Slide Number Placeholder 5"/>
          <p:cNvSpPr>
            <a:spLocks noGrp="1"/>
          </p:cNvSpPr>
          <p:nvPr>
            <p:ph type="sldNum" sz="quarter" idx="12"/>
          </p:nvPr>
        </p:nvSpPr>
        <p:spPr/>
        <p:txBody>
          <a:bodyPr/>
          <a:lstStyle/>
          <a:p>
            <a:fld id="{88F95D92-AAE2-46DF-8C75-F29006BB57D7}" type="slidenum">
              <a:rPr lang="en-GB" smtClean="0"/>
              <a:pPr/>
              <a:t>15</a:t>
            </a:fld>
            <a:endParaRPr lang="en-GB"/>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LDR</a:t>
            </a:r>
            <a:endParaRPr lang="en-GB" dirty="0"/>
          </a:p>
        </p:txBody>
      </p:sp>
      <p:sp>
        <p:nvSpPr>
          <p:cNvPr id="3" name="Content Placeholder 2"/>
          <p:cNvSpPr>
            <a:spLocks noGrp="1"/>
          </p:cNvSpPr>
          <p:nvPr>
            <p:ph idx="1"/>
          </p:nvPr>
        </p:nvSpPr>
        <p:spPr>
          <a:xfrm>
            <a:off x="467544" y="1268760"/>
            <a:ext cx="8229600" cy="4525963"/>
          </a:xfrm>
        </p:spPr>
        <p:txBody>
          <a:bodyPr>
            <a:normAutofit fontScale="92500" lnSpcReduction="10000"/>
          </a:bodyPr>
          <a:lstStyle/>
          <a:p>
            <a:pPr>
              <a:buNone/>
            </a:pPr>
            <a:r>
              <a:rPr lang="en-GB" dirty="0" smtClean="0"/>
              <a:t>LDRs (light-dependent resistors) are used to detect light levels, for example, in automatic security lights. </a:t>
            </a:r>
          </a:p>
          <a:p>
            <a:pPr>
              <a:buNone/>
            </a:pPr>
            <a:r>
              <a:rPr lang="en-GB" dirty="0" smtClean="0"/>
              <a:t>Their resistance decreases as the light intensity increases:</a:t>
            </a:r>
          </a:p>
          <a:p>
            <a:pPr>
              <a:buNone/>
            </a:pPr>
            <a:r>
              <a:rPr lang="en-GB" dirty="0" smtClean="0"/>
              <a:t>- In the dark and at low light levels, the resistance of an LDR is high and little current can flow through it. </a:t>
            </a:r>
          </a:p>
          <a:p>
            <a:pPr>
              <a:buNone/>
            </a:pPr>
            <a:r>
              <a:rPr lang="en-GB" dirty="0" smtClean="0"/>
              <a:t>- In bright light, the resistance of an LDR is low and more current can flow through it. </a:t>
            </a:r>
          </a:p>
          <a:p>
            <a:endParaRPr lang="en-GB" dirty="0"/>
          </a:p>
        </p:txBody>
      </p:sp>
      <p:pic>
        <p:nvPicPr>
          <p:cNvPr id="4" name="Picture 3" descr="ph_elect01_l.gif"/>
          <p:cNvPicPr>
            <a:picLocks noChangeAspect="1"/>
          </p:cNvPicPr>
          <p:nvPr/>
        </p:nvPicPr>
        <p:blipFill>
          <a:blip r:embed="rId2" cstate="print"/>
          <a:stretch>
            <a:fillRect/>
          </a:stretch>
        </p:blipFill>
        <p:spPr>
          <a:xfrm>
            <a:off x="6156176" y="5373216"/>
            <a:ext cx="1944216" cy="1272998"/>
          </a:xfrm>
          <a:prstGeom prst="rect">
            <a:avLst/>
          </a:prstGeom>
        </p:spPr>
      </p:pic>
      <p:sp>
        <p:nvSpPr>
          <p:cNvPr id="5" name="TextBox 4"/>
          <p:cNvSpPr txBox="1"/>
          <p:nvPr/>
        </p:nvSpPr>
        <p:spPr>
          <a:xfrm>
            <a:off x="3419872" y="5949280"/>
            <a:ext cx="3000396" cy="646331"/>
          </a:xfrm>
          <a:prstGeom prst="rect">
            <a:avLst/>
          </a:prstGeom>
          <a:noFill/>
        </p:spPr>
        <p:txBody>
          <a:bodyPr wrap="square" rtlCol="0">
            <a:spAutoFit/>
          </a:bodyPr>
          <a:lstStyle/>
          <a:p>
            <a:pPr algn="ctr"/>
            <a:r>
              <a:rPr lang="en-GB" dirty="0" smtClean="0"/>
              <a:t>Light Dependant Resistor (LDR)</a:t>
            </a:r>
            <a:endParaRPr lang="en-GB" dirty="0"/>
          </a:p>
        </p:txBody>
      </p:sp>
      <p:sp>
        <p:nvSpPr>
          <p:cNvPr id="6" name="Slide Number Placeholder 5"/>
          <p:cNvSpPr>
            <a:spLocks noGrp="1"/>
          </p:cNvSpPr>
          <p:nvPr>
            <p:ph type="sldNum" sz="quarter" idx="12"/>
          </p:nvPr>
        </p:nvSpPr>
        <p:spPr/>
        <p:txBody>
          <a:bodyPr/>
          <a:lstStyle/>
          <a:p>
            <a:fld id="{88F95D92-AAE2-46DF-8C75-F29006BB57D7}" type="slidenum">
              <a:rPr lang="en-GB" smtClean="0"/>
              <a:pPr/>
              <a:t>16</a:t>
            </a:fld>
            <a:endParaRPr lang="en-GB"/>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Units!</a:t>
            </a:r>
            <a:endParaRPr lang="en-GB" dirty="0"/>
          </a:p>
        </p:txBody>
      </p:sp>
      <p:sp>
        <p:nvSpPr>
          <p:cNvPr id="3" name="Content Placeholder 2"/>
          <p:cNvSpPr>
            <a:spLocks noGrp="1"/>
          </p:cNvSpPr>
          <p:nvPr>
            <p:ph idx="1"/>
          </p:nvPr>
        </p:nvSpPr>
        <p:spPr>
          <a:xfrm>
            <a:off x="323528" y="1196752"/>
            <a:ext cx="8496944" cy="1296144"/>
          </a:xfrm>
        </p:spPr>
        <p:txBody>
          <a:bodyPr>
            <a:normAutofit/>
          </a:bodyPr>
          <a:lstStyle/>
          <a:p>
            <a:pPr marL="0" indent="0">
              <a:buNone/>
            </a:pPr>
            <a:r>
              <a:rPr lang="en-GB" dirty="0" smtClean="0"/>
              <a:t>You need to know the units for each value (or ANY equation):                </a:t>
            </a:r>
            <a:r>
              <a:rPr lang="en-GB" i="1" dirty="0" smtClean="0"/>
              <a:t>some tricky ones!</a:t>
            </a:r>
          </a:p>
        </p:txBody>
      </p:sp>
      <p:sp>
        <p:nvSpPr>
          <p:cNvPr id="4" name="TextBox 3"/>
          <p:cNvSpPr txBox="1"/>
          <p:nvPr/>
        </p:nvSpPr>
        <p:spPr>
          <a:xfrm>
            <a:off x="1103785" y="6113999"/>
            <a:ext cx="6865518" cy="461665"/>
          </a:xfrm>
          <a:prstGeom prst="rect">
            <a:avLst/>
          </a:prstGeom>
          <a:noFill/>
        </p:spPr>
        <p:txBody>
          <a:bodyPr wrap="square" rtlCol="0">
            <a:spAutoFit/>
          </a:bodyPr>
          <a:lstStyle/>
          <a:p>
            <a:r>
              <a:rPr lang="en-GB" sz="2400" dirty="0"/>
              <a:t>Charge – C (coulombs</a:t>
            </a:r>
            <a:r>
              <a:rPr lang="en-GB" sz="2400" dirty="0" smtClean="0"/>
              <a:t>)</a:t>
            </a:r>
            <a:endParaRPr lang="en-GB" sz="2400" dirty="0"/>
          </a:p>
        </p:txBody>
      </p:sp>
      <p:sp>
        <p:nvSpPr>
          <p:cNvPr id="5" name="TextBox 4"/>
          <p:cNvSpPr txBox="1"/>
          <p:nvPr/>
        </p:nvSpPr>
        <p:spPr>
          <a:xfrm>
            <a:off x="1103784" y="5623715"/>
            <a:ext cx="6884154" cy="461665"/>
          </a:xfrm>
          <a:prstGeom prst="rect">
            <a:avLst/>
          </a:prstGeom>
          <a:noFill/>
        </p:spPr>
        <p:txBody>
          <a:bodyPr wrap="square" rtlCol="0">
            <a:spAutoFit/>
          </a:bodyPr>
          <a:lstStyle/>
          <a:p>
            <a:r>
              <a:rPr lang="en-GB" sz="2400" dirty="0"/>
              <a:t>Power – W (watts, i.e. joules per second</a:t>
            </a:r>
            <a:r>
              <a:rPr lang="en-GB" sz="2400" dirty="0" smtClean="0"/>
              <a:t>)</a:t>
            </a:r>
            <a:endParaRPr lang="en-GB" sz="2400" dirty="0"/>
          </a:p>
        </p:txBody>
      </p:sp>
      <p:sp>
        <p:nvSpPr>
          <p:cNvPr id="6" name="TextBox 5"/>
          <p:cNvSpPr txBox="1"/>
          <p:nvPr/>
        </p:nvSpPr>
        <p:spPr>
          <a:xfrm>
            <a:off x="1103785" y="5118300"/>
            <a:ext cx="6884154" cy="461665"/>
          </a:xfrm>
          <a:prstGeom prst="rect">
            <a:avLst/>
          </a:prstGeom>
          <a:noFill/>
        </p:spPr>
        <p:txBody>
          <a:bodyPr wrap="square" rtlCol="0">
            <a:spAutoFit/>
          </a:bodyPr>
          <a:lstStyle/>
          <a:p>
            <a:r>
              <a:rPr lang="en-GB" sz="2400" dirty="0"/>
              <a:t>Energy (of any type including work done) – J (joules</a:t>
            </a:r>
            <a:r>
              <a:rPr lang="en-GB" sz="2400" dirty="0" smtClean="0"/>
              <a:t>)</a:t>
            </a:r>
            <a:endParaRPr lang="en-GB" sz="2400" dirty="0"/>
          </a:p>
        </p:txBody>
      </p:sp>
      <p:sp>
        <p:nvSpPr>
          <p:cNvPr id="7" name="TextBox 6"/>
          <p:cNvSpPr txBox="1"/>
          <p:nvPr/>
        </p:nvSpPr>
        <p:spPr>
          <a:xfrm>
            <a:off x="1092403" y="4656635"/>
            <a:ext cx="6884154" cy="461665"/>
          </a:xfrm>
          <a:prstGeom prst="rect">
            <a:avLst/>
          </a:prstGeom>
          <a:noFill/>
        </p:spPr>
        <p:txBody>
          <a:bodyPr wrap="square" rtlCol="0">
            <a:spAutoFit/>
          </a:bodyPr>
          <a:lstStyle/>
          <a:p>
            <a:r>
              <a:rPr lang="en-GB" sz="2400" dirty="0"/>
              <a:t>Current – A (amps or amperes</a:t>
            </a:r>
            <a:r>
              <a:rPr lang="en-GB" sz="2400" dirty="0" smtClean="0"/>
              <a:t>)</a:t>
            </a:r>
            <a:endParaRPr lang="en-GB" sz="2400" dirty="0"/>
          </a:p>
        </p:txBody>
      </p:sp>
      <p:sp>
        <p:nvSpPr>
          <p:cNvPr id="8" name="TextBox 7"/>
          <p:cNvSpPr txBox="1"/>
          <p:nvPr/>
        </p:nvSpPr>
        <p:spPr>
          <a:xfrm>
            <a:off x="1115616" y="4166539"/>
            <a:ext cx="6884154" cy="461665"/>
          </a:xfrm>
          <a:prstGeom prst="rect">
            <a:avLst/>
          </a:prstGeom>
          <a:noFill/>
        </p:spPr>
        <p:txBody>
          <a:bodyPr wrap="square" rtlCol="0">
            <a:spAutoFit/>
          </a:bodyPr>
          <a:lstStyle/>
          <a:p>
            <a:r>
              <a:rPr lang="en-GB" sz="2400" dirty="0"/>
              <a:t>Potential difference – V (volts</a:t>
            </a:r>
            <a:r>
              <a:rPr lang="en-GB" sz="2400" dirty="0" smtClean="0"/>
              <a:t>)</a:t>
            </a:r>
            <a:endParaRPr lang="en-GB" sz="2400" dirty="0"/>
          </a:p>
        </p:txBody>
      </p:sp>
      <p:sp>
        <p:nvSpPr>
          <p:cNvPr id="9" name="TextBox 8"/>
          <p:cNvSpPr txBox="1"/>
          <p:nvPr/>
        </p:nvSpPr>
        <p:spPr>
          <a:xfrm>
            <a:off x="1092402" y="3704874"/>
            <a:ext cx="6903159" cy="461665"/>
          </a:xfrm>
          <a:prstGeom prst="rect">
            <a:avLst/>
          </a:prstGeom>
          <a:noFill/>
        </p:spPr>
        <p:txBody>
          <a:bodyPr wrap="square" rtlCol="0">
            <a:spAutoFit/>
          </a:bodyPr>
          <a:lstStyle/>
          <a:p>
            <a:r>
              <a:rPr lang="en-GB" sz="2400" dirty="0"/>
              <a:t>Resistance – Ω (ohms</a:t>
            </a:r>
            <a:r>
              <a:rPr lang="en-GB" sz="2400" dirty="0" smtClean="0"/>
              <a:t>)</a:t>
            </a:r>
            <a:endParaRPr lang="en-GB" sz="2400" dirty="0"/>
          </a:p>
        </p:txBody>
      </p:sp>
      <p:sp>
        <p:nvSpPr>
          <p:cNvPr id="10" name="TextBox 9"/>
          <p:cNvSpPr txBox="1"/>
          <p:nvPr/>
        </p:nvSpPr>
        <p:spPr>
          <a:xfrm>
            <a:off x="1103785" y="3243209"/>
            <a:ext cx="6884154" cy="461665"/>
          </a:xfrm>
          <a:prstGeom prst="rect">
            <a:avLst/>
          </a:prstGeom>
          <a:noFill/>
        </p:spPr>
        <p:txBody>
          <a:bodyPr wrap="square" rtlCol="0">
            <a:spAutoFit/>
          </a:bodyPr>
          <a:lstStyle/>
          <a:p>
            <a:r>
              <a:rPr lang="en-GB" sz="2400" dirty="0"/>
              <a:t>Mass – kg (kilograms</a:t>
            </a:r>
            <a:r>
              <a:rPr lang="en-GB" sz="2400" dirty="0" smtClean="0"/>
              <a:t>)</a:t>
            </a:r>
            <a:endParaRPr lang="en-GB" sz="2400" dirty="0"/>
          </a:p>
        </p:txBody>
      </p:sp>
      <p:sp>
        <p:nvSpPr>
          <p:cNvPr id="11" name="TextBox 10"/>
          <p:cNvSpPr txBox="1"/>
          <p:nvPr/>
        </p:nvSpPr>
        <p:spPr>
          <a:xfrm>
            <a:off x="1092403" y="2781544"/>
            <a:ext cx="6884154" cy="461665"/>
          </a:xfrm>
          <a:prstGeom prst="rect">
            <a:avLst/>
          </a:prstGeom>
          <a:noFill/>
        </p:spPr>
        <p:txBody>
          <a:bodyPr wrap="square" rtlCol="0">
            <a:spAutoFit/>
          </a:bodyPr>
          <a:lstStyle/>
          <a:p>
            <a:r>
              <a:rPr lang="en-GB" sz="2400" dirty="0"/>
              <a:t>Force and weight – N (</a:t>
            </a:r>
            <a:r>
              <a:rPr lang="en-GB" sz="2400" dirty="0" err="1"/>
              <a:t>newtons</a:t>
            </a:r>
            <a:r>
              <a:rPr lang="en-GB" sz="2400" dirty="0" smtClean="0"/>
              <a:t>)</a:t>
            </a:r>
            <a:endParaRPr lang="en-GB" sz="2400" dirty="0"/>
          </a:p>
        </p:txBody>
      </p:sp>
      <p:sp>
        <p:nvSpPr>
          <p:cNvPr id="12" name="TextBox 11"/>
          <p:cNvSpPr txBox="1"/>
          <p:nvPr/>
        </p:nvSpPr>
        <p:spPr>
          <a:xfrm>
            <a:off x="1103785" y="2311729"/>
            <a:ext cx="6884154" cy="461665"/>
          </a:xfrm>
          <a:prstGeom prst="rect">
            <a:avLst/>
          </a:prstGeom>
          <a:noFill/>
        </p:spPr>
        <p:txBody>
          <a:bodyPr wrap="square" rtlCol="0">
            <a:spAutoFit/>
          </a:bodyPr>
          <a:lstStyle/>
          <a:p>
            <a:r>
              <a:rPr lang="en-GB" sz="2400" dirty="0"/>
              <a:t>Acceleration – m/s</a:t>
            </a:r>
            <a:r>
              <a:rPr lang="en-GB" sz="2400" baseline="30000" dirty="0"/>
              <a:t>2</a:t>
            </a:r>
            <a:r>
              <a:rPr lang="en-GB" sz="2400" dirty="0"/>
              <a:t> (meters per second per second</a:t>
            </a:r>
            <a:r>
              <a:rPr lang="en-GB" sz="2400" dirty="0" smtClean="0"/>
              <a:t>)</a:t>
            </a:r>
            <a:endParaRPr lang="en-GB" sz="2400" dirty="0"/>
          </a:p>
        </p:txBody>
      </p:sp>
      <p:sp>
        <p:nvSpPr>
          <p:cNvPr id="13" name="Slide Number Placeholder 12"/>
          <p:cNvSpPr>
            <a:spLocks noGrp="1"/>
          </p:cNvSpPr>
          <p:nvPr>
            <p:ph type="sldNum" sz="quarter" idx="12"/>
          </p:nvPr>
        </p:nvSpPr>
        <p:spPr/>
        <p:txBody>
          <a:bodyPr/>
          <a:lstStyle/>
          <a:p>
            <a:fld id="{88F95D92-AAE2-46DF-8C75-F29006BB57D7}" type="slidenum">
              <a:rPr lang="en-GB" smtClean="0"/>
              <a:pPr/>
              <a:t>17</a:t>
            </a:fld>
            <a:endParaRPr lang="en-GB"/>
          </a:p>
        </p:txBody>
      </p:sp>
    </p:spTree>
    <p:extLst>
      <p:ext uri="{BB962C8B-B14F-4D97-AF65-F5344CB8AC3E}">
        <p14:creationId xmlns:p14="http://schemas.microsoft.com/office/powerpoint/2010/main" val="1377854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50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childTnLst>
                                </p:cTn>
                              </p:par>
                            </p:childTnLst>
                          </p:cTn>
                        </p:par>
                        <p:par>
                          <p:cTn id="8" fill="hold">
                            <p:stCondLst>
                              <p:cond delay="1500"/>
                            </p:stCondLst>
                            <p:childTnLst>
                              <p:par>
                                <p:cTn id="9" presetID="10" presetClass="entr" presetSubtype="0" fill="hold" grpId="0" nodeType="afterEffect">
                                  <p:stCondLst>
                                    <p:cond delay="50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1000"/>
                                        <p:tgtEl>
                                          <p:spTgt spid="11"/>
                                        </p:tgtEl>
                                      </p:cBhvr>
                                    </p:animEffect>
                                  </p:childTnLst>
                                </p:cTn>
                              </p:par>
                            </p:childTnLst>
                          </p:cTn>
                        </p:par>
                        <p:par>
                          <p:cTn id="12" fill="hold">
                            <p:stCondLst>
                              <p:cond delay="3000"/>
                            </p:stCondLst>
                            <p:childTnLst>
                              <p:par>
                                <p:cTn id="13" presetID="10" presetClass="entr" presetSubtype="0" fill="hold" grpId="0" nodeType="afterEffect">
                                  <p:stCondLst>
                                    <p:cond delay="50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1000"/>
                                        <p:tgtEl>
                                          <p:spTgt spid="10"/>
                                        </p:tgtEl>
                                      </p:cBhvr>
                                    </p:animEffect>
                                  </p:childTnLst>
                                </p:cTn>
                              </p:par>
                            </p:childTnLst>
                          </p:cTn>
                        </p:par>
                        <p:par>
                          <p:cTn id="16" fill="hold">
                            <p:stCondLst>
                              <p:cond delay="4500"/>
                            </p:stCondLst>
                            <p:childTnLst>
                              <p:par>
                                <p:cTn id="17" presetID="10" presetClass="entr" presetSubtype="0" fill="hold" grpId="0" nodeType="afterEffect">
                                  <p:stCondLst>
                                    <p:cond delay="50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1000"/>
                                        <p:tgtEl>
                                          <p:spTgt spid="9"/>
                                        </p:tgtEl>
                                      </p:cBhvr>
                                    </p:animEffect>
                                  </p:childTnLst>
                                </p:cTn>
                              </p:par>
                            </p:childTnLst>
                          </p:cTn>
                        </p:par>
                        <p:par>
                          <p:cTn id="20" fill="hold">
                            <p:stCondLst>
                              <p:cond delay="6000"/>
                            </p:stCondLst>
                            <p:childTnLst>
                              <p:par>
                                <p:cTn id="21" presetID="10" presetClass="entr" presetSubtype="0" fill="hold" grpId="0" nodeType="afterEffect">
                                  <p:stCondLst>
                                    <p:cond delay="500"/>
                                  </p:stCondLst>
                                  <p:childTnLst>
                                    <p:set>
                                      <p:cBhvr>
                                        <p:cTn id="22" dur="1" fill="hold">
                                          <p:stCondLst>
                                            <p:cond delay="0"/>
                                          </p:stCondLst>
                                        </p:cTn>
                                        <p:tgtEl>
                                          <p:spTgt spid="8"/>
                                        </p:tgtEl>
                                        <p:attrNameLst>
                                          <p:attrName>style.visibility</p:attrName>
                                        </p:attrNameLst>
                                      </p:cBhvr>
                                      <p:to>
                                        <p:strVal val="visible"/>
                                      </p:to>
                                    </p:set>
                                    <p:animEffect transition="in" filter="fade">
                                      <p:cBhvr>
                                        <p:cTn id="23" dur="1000"/>
                                        <p:tgtEl>
                                          <p:spTgt spid="8"/>
                                        </p:tgtEl>
                                      </p:cBhvr>
                                    </p:animEffect>
                                  </p:childTnLst>
                                </p:cTn>
                              </p:par>
                            </p:childTnLst>
                          </p:cTn>
                        </p:par>
                        <p:par>
                          <p:cTn id="24" fill="hold">
                            <p:stCondLst>
                              <p:cond delay="7500"/>
                            </p:stCondLst>
                            <p:childTnLst>
                              <p:par>
                                <p:cTn id="25" presetID="10" presetClass="entr" presetSubtype="0" fill="hold" grpId="0" nodeType="afterEffect">
                                  <p:stCondLst>
                                    <p:cond delay="50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1000"/>
                                        <p:tgtEl>
                                          <p:spTgt spid="7"/>
                                        </p:tgtEl>
                                      </p:cBhvr>
                                    </p:animEffect>
                                  </p:childTnLst>
                                </p:cTn>
                              </p:par>
                            </p:childTnLst>
                          </p:cTn>
                        </p:par>
                        <p:par>
                          <p:cTn id="28" fill="hold">
                            <p:stCondLst>
                              <p:cond delay="9000"/>
                            </p:stCondLst>
                            <p:childTnLst>
                              <p:par>
                                <p:cTn id="29" presetID="10" presetClass="entr" presetSubtype="0" fill="hold" grpId="0" nodeType="afterEffect">
                                  <p:stCondLst>
                                    <p:cond delay="500"/>
                                  </p:stCondLst>
                                  <p:childTnLst>
                                    <p:set>
                                      <p:cBhvr>
                                        <p:cTn id="30" dur="1" fill="hold">
                                          <p:stCondLst>
                                            <p:cond delay="0"/>
                                          </p:stCondLst>
                                        </p:cTn>
                                        <p:tgtEl>
                                          <p:spTgt spid="6"/>
                                        </p:tgtEl>
                                        <p:attrNameLst>
                                          <p:attrName>style.visibility</p:attrName>
                                        </p:attrNameLst>
                                      </p:cBhvr>
                                      <p:to>
                                        <p:strVal val="visible"/>
                                      </p:to>
                                    </p:set>
                                    <p:animEffect transition="in" filter="fade">
                                      <p:cBhvr>
                                        <p:cTn id="31" dur="1000"/>
                                        <p:tgtEl>
                                          <p:spTgt spid="6"/>
                                        </p:tgtEl>
                                      </p:cBhvr>
                                    </p:animEffect>
                                  </p:childTnLst>
                                </p:cTn>
                              </p:par>
                            </p:childTnLst>
                          </p:cTn>
                        </p:par>
                        <p:par>
                          <p:cTn id="32" fill="hold">
                            <p:stCondLst>
                              <p:cond delay="10500"/>
                            </p:stCondLst>
                            <p:childTnLst>
                              <p:par>
                                <p:cTn id="33" presetID="10" presetClass="entr" presetSubtype="0" fill="hold" grpId="0" nodeType="afterEffect">
                                  <p:stCondLst>
                                    <p:cond delay="500"/>
                                  </p:stCondLst>
                                  <p:childTnLst>
                                    <p:set>
                                      <p:cBhvr>
                                        <p:cTn id="34" dur="1" fill="hold">
                                          <p:stCondLst>
                                            <p:cond delay="0"/>
                                          </p:stCondLst>
                                        </p:cTn>
                                        <p:tgtEl>
                                          <p:spTgt spid="5"/>
                                        </p:tgtEl>
                                        <p:attrNameLst>
                                          <p:attrName>style.visibility</p:attrName>
                                        </p:attrNameLst>
                                      </p:cBhvr>
                                      <p:to>
                                        <p:strVal val="visible"/>
                                      </p:to>
                                    </p:set>
                                    <p:animEffect transition="in" filter="fade">
                                      <p:cBhvr>
                                        <p:cTn id="35" dur="1000"/>
                                        <p:tgtEl>
                                          <p:spTgt spid="5"/>
                                        </p:tgtEl>
                                      </p:cBhvr>
                                    </p:animEffect>
                                  </p:childTnLst>
                                </p:cTn>
                              </p:par>
                            </p:childTnLst>
                          </p:cTn>
                        </p:par>
                        <p:par>
                          <p:cTn id="36" fill="hold">
                            <p:stCondLst>
                              <p:cond delay="12000"/>
                            </p:stCondLst>
                            <p:childTnLst>
                              <p:par>
                                <p:cTn id="37" presetID="10" presetClass="entr" presetSubtype="0" fill="hold" grpId="0" nodeType="afterEffect">
                                  <p:stCondLst>
                                    <p:cond delay="500"/>
                                  </p:stCondLst>
                                  <p:childTnLst>
                                    <p:set>
                                      <p:cBhvr>
                                        <p:cTn id="38" dur="1" fill="hold">
                                          <p:stCondLst>
                                            <p:cond delay="0"/>
                                          </p:stCondLst>
                                        </p:cTn>
                                        <p:tgtEl>
                                          <p:spTgt spid="4"/>
                                        </p:tgtEl>
                                        <p:attrNameLst>
                                          <p:attrName>style.visibility</p:attrName>
                                        </p:attrNameLst>
                                      </p:cBhvr>
                                      <p:to>
                                        <p:strVal val="visible"/>
                                      </p:to>
                                    </p:set>
                                    <p:animEffect transition="in" filter="fade">
                                      <p:cBhvr>
                                        <p:cTn id="3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P spid="1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9" name="Text Box 9"/>
          <p:cNvSpPr txBox="1">
            <a:spLocks noChangeArrowheads="1"/>
          </p:cNvSpPr>
          <p:nvPr/>
        </p:nvSpPr>
        <p:spPr bwMode="auto">
          <a:xfrm>
            <a:off x="28890" y="1006764"/>
            <a:ext cx="8915400" cy="4782720"/>
          </a:xfrm>
          <a:prstGeom prst="rect">
            <a:avLst/>
          </a:prstGeom>
          <a:noFill/>
          <a:ln w="9525" algn="ctr">
            <a:noFill/>
            <a:miter lim="800000"/>
            <a:headEnd/>
            <a:tailEnd/>
          </a:ln>
          <a:effectLst/>
        </p:spPr>
        <p:txBody>
          <a:bodyPr>
            <a:spAutoFit/>
          </a:bodyPr>
          <a:lstStyle/>
          <a:p>
            <a:pPr marL="361950" indent="-361950" eaLnBrk="1" hangingPunct="1">
              <a:lnSpc>
                <a:spcPct val="78000"/>
              </a:lnSpc>
              <a:spcBef>
                <a:spcPct val="40000"/>
              </a:spcBef>
              <a:buFont typeface="Wingdings" pitchFamily="2" charset="2"/>
              <a:buChar char="l"/>
            </a:pPr>
            <a:r>
              <a:rPr lang="en-GB" sz="2800" b="1" dirty="0"/>
              <a:t>alpha radiation –</a:t>
            </a:r>
            <a:r>
              <a:rPr lang="en-GB" b="1" dirty="0"/>
              <a:t> </a:t>
            </a:r>
            <a:r>
              <a:rPr lang="en-GB" dirty="0"/>
              <a:t>Positively charged particles made up of two protons and two neutrons. </a:t>
            </a:r>
          </a:p>
          <a:p>
            <a:pPr marL="361950" indent="-361950" eaLnBrk="1" hangingPunct="1">
              <a:lnSpc>
                <a:spcPct val="78000"/>
              </a:lnSpc>
              <a:spcBef>
                <a:spcPct val="40000"/>
              </a:spcBef>
              <a:buFont typeface="Wingdings" pitchFamily="2" charset="2"/>
              <a:buChar char="l"/>
            </a:pPr>
            <a:r>
              <a:rPr lang="en-GB" sz="2800" b="1" dirty="0"/>
              <a:t>background radiation –</a:t>
            </a:r>
            <a:r>
              <a:rPr lang="en-GB" b="1" dirty="0"/>
              <a:t> </a:t>
            </a:r>
            <a:r>
              <a:rPr lang="en-GB" dirty="0"/>
              <a:t>Constant low-level radiation from food and environmental sources. </a:t>
            </a:r>
          </a:p>
          <a:p>
            <a:pPr marL="361950" indent="-361950" eaLnBrk="1" hangingPunct="1">
              <a:lnSpc>
                <a:spcPct val="78000"/>
              </a:lnSpc>
              <a:spcBef>
                <a:spcPct val="40000"/>
              </a:spcBef>
              <a:buFont typeface="Wingdings" pitchFamily="2" charset="2"/>
              <a:buChar char="l"/>
            </a:pPr>
            <a:r>
              <a:rPr lang="en-GB" sz="2800" b="1" dirty="0"/>
              <a:t>beta radiation – </a:t>
            </a:r>
            <a:r>
              <a:rPr lang="en-GB" dirty="0"/>
              <a:t>High-energy electrons</a:t>
            </a:r>
            <a:r>
              <a:rPr lang="en-GB" dirty="0">
                <a:latin typeface="Times New Roman" pitchFamily="18" charset="0"/>
              </a:rPr>
              <a:t> </a:t>
            </a:r>
            <a:r>
              <a:rPr lang="en-GB" dirty="0"/>
              <a:t>emitted by some radioactive materials. </a:t>
            </a:r>
          </a:p>
          <a:p>
            <a:pPr marL="361950" indent="-361950" eaLnBrk="1" hangingPunct="1">
              <a:lnSpc>
                <a:spcPct val="78000"/>
              </a:lnSpc>
              <a:spcBef>
                <a:spcPct val="40000"/>
              </a:spcBef>
              <a:buFont typeface="Wingdings" pitchFamily="2" charset="2"/>
              <a:buChar char="l"/>
            </a:pPr>
            <a:r>
              <a:rPr lang="en-GB" sz="2800" b="1" dirty="0"/>
              <a:t>gamma radiation –</a:t>
            </a:r>
            <a:r>
              <a:rPr lang="en-GB" dirty="0"/>
              <a:t> Short-wavelength electromagnetic radiation emitted during radioactive decay. </a:t>
            </a:r>
          </a:p>
          <a:p>
            <a:pPr marL="361950" indent="-361950" eaLnBrk="1" hangingPunct="1">
              <a:lnSpc>
                <a:spcPct val="78000"/>
              </a:lnSpc>
              <a:spcBef>
                <a:spcPct val="40000"/>
              </a:spcBef>
              <a:buFont typeface="Wingdings" pitchFamily="2" charset="2"/>
              <a:buChar char="l"/>
            </a:pPr>
            <a:r>
              <a:rPr lang="en-GB" sz="2800" b="1" dirty="0"/>
              <a:t>Geiger-M</a:t>
            </a:r>
            <a:r>
              <a:rPr lang="en-US" sz="2800" b="1" dirty="0">
                <a:cs typeface="Arial" charset="0"/>
              </a:rPr>
              <a:t>ü</a:t>
            </a:r>
            <a:r>
              <a:rPr lang="en-GB" sz="2800" b="1" dirty="0" err="1"/>
              <a:t>ller</a:t>
            </a:r>
            <a:r>
              <a:rPr lang="en-GB" sz="2800" b="1" dirty="0"/>
              <a:t> tube –</a:t>
            </a:r>
            <a:r>
              <a:rPr lang="en-GB" b="1" dirty="0"/>
              <a:t> </a:t>
            </a:r>
            <a:r>
              <a:rPr lang="en-GB" dirty="0"/>
              <a:t>A device used to detect and measure radiation from radioactive materials.</a:t>
            </a:r>
            <a:endParaRPr lang="en-GB" b="1" dirty="0"/>
          </a:p>
          <a:p>
            <a:pPr marL="361950" indent="-361950" eaLnBrk="1" hangingPunct="1">
              <a:lnSpc>
                <a:spcPct val="78000"/>
              </a:lnSpc>
              <a:spcBef>
                <a:spcPct val="40000"/>
              </a:spcBef>
              <a:buFont typeface="Wingdings" pitchFamily="2" charset="2"/>
              <a:buChar char="l"/>
            </a:pPr>
            <a:r>
              <a:rPr lang="en-GB" sz="2800" b="1" dirty="0"/>
              <a:t>ionizing radiation –</a:t>
            </a:r>
            <a:r>
              <a:rPr lang="en-GB" dirty="0"/>
              <a:t> High-energy radiation capable of ionizing substances through which it passes.</a:t>
            </a:r>
          </a:p>
          <a:p>
            <a:pPr marL="361950" indent="-361950" eaLnBrk="1" hangingPunct="1">
              <a:lnSpc>
                <a:spcPct val="78000"/>
              </a:lnSpc>
              <a:spcBef>
                <a:spcPct val="40000"/>
              </a:spcBef>
              <a:buFont typeface="Wingdings" pitchFamily="2" charset="2"/>
              <a:buChar char="l"/>
            </a:pPr>
            <a:r>
              <a:rPr lang="en-GB" sz="2800" b="1" dirty="0"/>
              <a:t>radioactivity –</a:t>
            </a:r>
            <a:r>
              <a:rPr lang="en-GB" b="1" dirty="0"/>
              <a:t> </a:t>
            </a:r>
            <a:r>
              <a:rPr lang="en-GB" dirty="0"/>
              <a:t>The spontaneous emission of radiation from the nucleus of an unstable atom.</a:t>
            </a:r>
          </a:p>
        </p:txBody>
      </p:sp>
      <p:sp>
        <p:nvSpPr>
          <p:cNvPr id="240655" name="Rectangle 15"/>
          <p:cNvSpPr>
            <a:spLocks noGrp="1" noChangeArrowheads="1"/>
          </p:cNvSpPr>
          <p:nvPr>
            <p:ph type="title" idx="4294967295"/>
          </p:nvPr>
        </p:nvSpPr>
        <p:spPr>
          <a:xfrm>
            <a:off x="914400" y="0"/>
            <a:ext cx="8229600" cy="1143000"/>
          </a:xfrm>
        </p:spPr>
        <p:txBody>
          <a:bodyPr/>
          <a:lstStyle/>
          <a:p>
            <a:r>
              <a:rPr lang="en-GB" dirty="0" smtClean="0"/>
              <a:t>Nuclear glossary</a:t>
            </a:r>
            <a:endParaRPr lang="en-GB" dirty="0"/>
          </a:p>
        </p:txBody>
      </p:sp>
      <p:sp>
        <p:nvSpPr>
          <p:cNvPr id="2" name="Slide Number Placeholder 1"/>
          <p:cNvSpPr>
            <a:spLocks noGrp="1"/>
          </p:cNvSpPr>
          <p:nvPr>
            <p:ph type="sldNum" sz="quarter" idx="12"/>
          </p:nvPr>
        </p:nvSpPr>
        <p:spPr/>
        <p:txBody>
          <a:bodyPr/>
          <a:lstStyle/>
          <a:p>
            <a:fld id="{88F95D92-AAE2-46DF-8C75-F29006BB57D7}" type="slidenum">
              <a:rPr lang="en-GB" smtClean="0"/>
              <a:pPr/>
              <a:t>18</a:t>
            </a:fld>
            <a:endParaRPr lang="en-GB"/>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452757751"/>
              </p:ext>
            </p:extLst>
          </p:nvPr>
        </p:nvGraphicFramePr>
        <p:xfrm>
          <a:off x="251520" y="1268760"/>
          <a:ext cx="8568953" cy="4534219"/>
        </p:xfrm>
        <a:graphic>
          <a:graphicData uri="http://schemas.openxmlformats.org/drawingml/2006/table">
            <a:tbl>
              <a:tblPr/>
              <a:tblGrid>
                <a:gridCol w="1224136"/>
                <a:gridCol w="1080120"/>
                <a:gridCol w="1656184"/>
                <a:gridCol w="1152128"/>
                <a:gridCol w="1656184"/>
                <a:gridCol w="1800201"/>
              </a:tblGrid>
              <a:tr h="368219">
                <a:tc>
                  <a:txBody>
                    <a:bodyPr/>
                    <a:lstStyle/>
                    <a:p>
                      <a:pPr algn="ctr">
                        <a:lnSpc>
                          <a:spcPct val="115000"/>
                        </a:lnSpc>
                        <a:spcAft>
                          <a:spcPts val="0"/>
                        </a:spcAft>
                      </a:pPr>
                      <a:r>
                        <a:rPr lang="en-GB" sz="2400" dirty="0" smtClean="0">
                          <a:solidFill>
                            <a:schemeClr val="tx1"/>
                          </a:solidFill>
                          <a:latin typeface="Calibri"/>
                          <a:ea typeface="Calibri"/>
                          <a:cs typeface="Times New Roman"/>
                        </a:rPr>
                        <a:t>Particles</a:t>
                      </a:r>
                      <a:endParaRPr lang="en-GB" sz="2400" dirty="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2400" dirty="0" smtClean="0">
                          <a:solidFill>
                            <a:schemeClr val="tx1"/>
                          </a:solidFill>
                          <a:latin typeface="Calibri"/>
                          <a:ea typeface="Calibri"/>
                          <a:cs typeface="Times New Roman"/>
                        </a:rPr>
                        <a:t>Symbol</a:t>
                      </a:r>
                      <a:endParaRPr lang="en-GB" sz="2400" dirty="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2400" dirty="0">
                          <a:solidFill>
                            <a:schemeClr val="tx1"/>
                          </a:solidFill>
                          <a:latin typeface="Calibri"/>
                          <a:ea typeface="Calibri"/>
                          <a:cs typeface="Times New Roman"/>
                        </a:rPr>
                        <a:t>Structure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2400" dirty="0">
                          <a:solidFill>
                            <a:schemeClr val="tx1"/>
                          </a:solidFill>
                          <a:latin typeface="Calibri"/>
                          <a:ea typeface="Calibri"/>
                          <a:cs typeface="Times New Roman"/>
                        </a:rPr>
                        <a:t>Relative charge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2400" dirty="0">
                          <a:solidFill>
                            <a:schemeClr val="tx1"/>
                          </a:solidFill>
                          <a:latin typeface="Calibri"/>
                          <a:ea typeface="Calibri"/>
                          <a:cs typeface="Times New Roman"/>
                        </a:rPr>
                        <a:t>Penetrating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2400" dirty="0">
                          <a:solidFill>
                            <a:schemeClr val="tx1"/>
                          </a:solidFill>
                          <a:latin typeface="Calibri"/>
                          <a:ea typeface="Calibri"/>
                          <a:cs typeface="Times New Roman"/>
                        </a:rPr>
                        <a:t>Stopped by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6438">
                <a:tc>
                  <a:txBody>
                    <a:bodyPr/>
                    <a:lstStyle/>
                    <a:p>
                      <a:pPr algn="ctr">
                        <a:lnSpc>
                          <a:spcPct val="115000"/>
                        </a:lnSpc>
                        <a:spcAft>
                          <a:spcPts val="0"/>
                        </a:spcAft>
                      </a:pPr>
                      <a:endParaRPr lang="en-GB" sz="2400" dirty="0" smtClean="0">
                        <a:solidFill>
                          <a:schemeClr val="tx1"/>
                        </a:solidFill>
                        <a:latin typeface="Calibri"/>
                        <a:ea typeface="Calibri"/>
                        <a:cs typeface="Times New Roman"/>
                      </a:endParaRPr>
                    </a:p>
                    <a:p>
                      <a:pPr algn="ctr">
                        <a:lnSpc>
                          <a:spcPct val="115000"/>
                        </a:lnSpc>
                        <a:spcAft>
                          <a:spcPts val="0"/>
                        </a:spcAft>
                      </a:pPr>
                      <a:r>
                        <a:rPr lang="en-GB" sz="2400" dirty="0" smtClean="0">
                          <a:solidFill>
                            <a:schemeClr val="tx1"/>
                          </a:solidFill>
                          <a:latin typeface="Calibri"/>
                          <a:ea typeface="Calibri"/>
                          <a:cs typeface="Times New Roman"/>
                        </a:rPr>
                        <a:t>Alpha</a:t>
                      </a:r>
                    </a:p>
                    <a:p>
                      <a:pPr algn="ctr">
                        <a:lnSpc>
                          <a:spcPct val="115000"/>
                        </a:lnSpc>
                        <a:spcAft>
                          <a:spcPts val="0"/>
                        </a:spcAft>
                      </a:pPr>
                      <a:endParaRPr lang="en-GB" sz="2400" dirty="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4000" dirty="0">
                          <a:solidFill>
                            <a:schemeClr val="tx1"/>
                          </a:solidFill>
                          <a:latin typeface="Calibri"/>
                          <a:ea typeface="Calibri"/>
                          <a:cs typeface="Calibri"/>
                        </a:rPr>
                        <a:t>α</a:t>
                      </a:r>
                      <a:endParaRPr lang="en-GB" sz="1800" dirty="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dirty="0">
                          <a:solidFill>
                            <a:schemeClr val="tx1"/>
                          </a:solidFill>
                          <a:latin typeface="Calibri"/>
                          <a:ea typeface="Calibri"/>
                          <a:cs typeface="Times New Roman"/>
                        </a:rPr>
                        <a:t>Helium nucleus</a:t>
                      </a:r>
                    </a:p>
                    <a:p>
                      <a:pPr algn="ctr">
                        <a:lnSpc>
                          <a:spcPct val="115000"/>
                        </a:lnSpc>
                        <a:spcAft>
                          <a:spcPts val="0"/>
                        </a:spcAft>
                      </a:pPr>
                      <a:r>
                        <a:rPr lang="en-GB" sz="1800" dirty="0">
                          <a:solidFill>
                            <a:schemeClr val="tx1"/>
                          </a:solidFill>
                          <a:latin typeface="Calibri"/>
                          <a:ea typeface="Calibri"/>
                          <a:cs typeface="Times New Roman"/>
                        </a:rPr>
                        <a:t>2x neutron 2x proton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GB" sz="2400" dirty="0" smtClean="0">
                        <a:solidFill>
                          <a:schemeClr val="tx1"/>
                        </a:solidFill>
                        <a:latin typeface="Calibri"/>
                        <a:ea typeface="Calibri"/>
                        <a:cs typeface="Times New Roman"/>
                      </a:endParaRPr>
                    </a:p>
                    <a:p>
                      <a:pPr algn="ctr">
                        <a:lnSpc>
                          <a:spcPct val="115000"/>
                        </a:lnSpc>
                        <a:spcAft>
                          <a:spcPts val="0"/>
                        </a:spcAft>
                      </a:pPr>
                      <a:r>
                        <a:rPr lang="en-GB" sz="2400" dirty="0" smtClean="0">
                          <a:solidFill>
                            <a:schemeClr val="tx1"/>
                          </a:solidFill>
                          <a:latin typeface="Calibri"/>
                          <a:ea typeface="Calibri"/>
                          <a:cs typeface="Times New Roman"/>
                        </a:rPr>
                        <a:t>+</a:t>
                      </a:r>
                      <a:r>
                        <a:rPr lang="en-GB" sz="2400" dirty="0">
                          <a:solidFill>
                            <a:schemeClr val="tx1"/>
                          </a:solidFill>
                          <a:latin typeface="Calibri"/>
                          <a:ea typeface="Calibri"/>
                          <a:cs typeface="Times New Roman"/>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2400" dirty="0" smtClean="0">
                          <a:solidFill>
                            <a:schemeClr val="tx1"/>
                          </a:solidFill>
                          <a:latin typeface="Calibri"/>
                          <a:ea typeface="Calibri"/>
                          <a:cs typeface="Times New Roman"/>
                        </a:rPr>
                        <a:t>The </a:t>
                      </a:r>
                      <a:r>
                        <a:rPr lang="en-GB" sz="2400" dirty="0">
                          <a:solidFill>
                            <a:schemeClr val="tx1"/>
                          </a:solidFill>
                          <a:latin typeface="Calibri"/>
                          <a:ea typeface="Calibri"/>
                          <a:cs typeface="Times New Roman"/>
                        </a:rPr>
                        <a:t>least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GB" sz="1800" dirty="0" smtClean="0">
                        <a:solidFill>
                          <a:schemeClr val="tx1"/>
                        </a:solidFill>
                        <a:latin typeface="Calibri"/>
                        <a:ea typeface="Calibri"/>
                        <a:cs typeface="Times New Roman"/>
                      </a:endParaRPr>
                    </a:p>
                    <a:p>
                      <a:pPr algn="ctr">
                        <a:lnSpc>
                          <a:spcPct val="115000"/>
                        </a:lnSpc>
                        <a:spcAft>
                          <a:spcPts val="0"/>
                        </a:spcAft>
                      </a:pPr>
                      <a:r>
                        <a:rPr lang="en-GB" sz="1800" dirty="0" smtClean="0">
                          <a:solidFill>
                            <a:schemeClr val="tx1"/>
                          </a:solidFill>
                          <a:latin typeface="Calibri"/>
                          <a:ea typeface="Calibri"/>
                          <a:cs typeface="Times New Roman"/>
                        </a:rPr>
                        <a:t>Paper</a:t>
                      </a:r>
                      <a:endParaRPr lang="en-GB" sz="1800" dirty="0">
                        <a:solidFill>
                          <a:schemeClr val="tx1"/>
                        </a:solidFill>
                        <a:latin typeface="Calibri"/>
                        <a:ea typeface="Calibri"/>
                        <a:cs typeface="Times New Roman"/>
                      </a:endParaRPr>
                    </a:p>
                    <a:p>
                      <a:pPr algn="ctr">
                        <a:lnSpc>
                          <a:spcPct val="115000"/>
                        </a:lnSpc>
                        <a:spcAft>
                          <a:spcPts val="0"/>
                        </a:spcAft>
                      </a:pPr>
                      <a:r>
                        <a:rPr lang="en-GB" sz="1800" dirty="0">
                          <a:solidFill>
                            <a:schemeClr val="tx1"/>
                          </a:solidFill>
                          <a:latin typeface="Calibri"/>
                          <a:ea typeface="Calibri"/>
                          <a:cs typeface="Times New Roman"/>
                        </a:rPr>
                        <a:t>10cm – 1m of air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0625">
                <a:tc>
                  <a:txBody>
                    <a:bodyPr/>
                    <a:lstStyle/>
                    <a:p>
                      <a:pPr algn="ctr">
                        <a:lnSpc>
                          <a:spcPct val="115000"/>
                        </a:lnSpc>
                        <a:spcAft>
                          <a:spcPts val="0"/>
                        </a:spcAft>
                      </a:pPr>
                      <a:endParaRPr lang="en-GB" sz="2400" dirty="0" smtClean="0">
                        <a:solidFill>
                          <a:schemeClr val="tx1"/>
                        </a:solidFill>
                        <a:latin typeface="Calibri"/>
                        <a:ea typeface="Calibri"/>
                        <a:cs typeface="Times New Roman"/>
                      </a:endParaRPr>
                    </a:p>
                    <a:p>
                      <a:pPr algn="ctr">
                        <a:lnSpc>
                          <a:spcPct val="115000"/>
                        </a:lnSpc>
                        <a:spcAft>
                          <a:spcPts val="0"/>
                        </a:spcAft>
                      </a:pPr>
                      <a:r>
                        <a:rPr lang="en-GB" sz="2400" dirty="0" smtClean="0">
                          <a:solidFill>
                            <a:schemeClr val="tx1"/>
                          </a:solidFill>
                          <a:latin typeface="Calibri"/>
                          <a:ea typeface="Calibri"/>
                          <a:cs typeface="Times New Roman"/>
                        </a:rPr>
                        <a:t>Beta</a:t>
                      </a:r>
                    </a:p>
                    <a:p>
                      <a:pPr algn="ctr">
                        <a:lnSpc>
                          <a:spcPct val="115000"/>
                        </a:lnSpc>
                        <a:spcAft>
                          <a:spcPts val="0"/>
                        </a:spcAft>
                      </a:pPr>
                      <a:endParaRPr lang="en-GB" sz="2400" dirty="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4000">
                          <a:solidFill>
                            <a:schemeClr val="tx1"/>
                          </a:solidFill>
                          <a:latin typeface="Calibri"/>
                          <a:ea typeface="Calibri"/>
                          <a:cs typeface="Calibri"/>
                        </a:rPr>
                        <a:t>β</a:t>
                      </a:r>
                      <a:endParaRPr lang="en-GB" sz="180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GB" sz="1800" dirty="0" smtClean="0">
                        <a:solidFill>
                          <a:schemeClr val="tx1"/>
                        </a:solidFill>
                        <a:latin typeface="Calibri"/>
                        <a:ea typeface="Calibri"/>
                        <a:cs typeface="Times New Roman"/>
                      </a:endParaRPr>
                    </a:p>
                    <a:p>
                      <a:pPr algn="ctr">
                        <a:lnSpc>
                          <a:spcPct val="115000"/>
                        </a:lnSpc>
                        <a:spcAft>
                          <a:spcPts val="0"/>
                        </a:spcAft>
                      </a:pPr>
                      <a:r>
                        <a:rPr lang="en-GB" sz="1800" dirty="0" smtClean="0">
                          <a:solidFill>
                            <a:schemeClr val="tx1"/>
                          </a:solidFill>
                          <a:latin typeface="Calibri"/>
                          <a:ea typeface="Calibri"/>
                          <a:cs typeface="Times New Roman"/>
                        </a:rPr>
                        <a:t>Electron</a:t>
                      </a:r>
                      <a:endParaRPr lang="en-GB" sz="1800" dirty="0">
                        <a:solidFill>
                          <a:schemeClr val="tx1"/>
                        </a:solidFill>
                        <a:latin typeface="Calibri"/>
                        <a:ea typeface="Calibri"/>
                        <a:cs typeface="Times New Roman"/>
                      </a:endParaRPr>
                    </a:p>
                    <a:p>
                      <a:pPr algn="ctr">
                        <a:lnSpc>
                          <a:spcPct val="115000"/>
                        </a:lnSpc>
                        <a:spcAft>
                          <a:spcPts val="0"/>
                        </a:spcAft>
                      </a:pPr>
                      <a:r>
                        <a:rPr lang="en-GB" sz="1800" dirty="0">
                          <a:solidFill>
                            <a:schemeClr val="tx1"/>
                          </a:solidFill>
                          <a:latin typeface="Calibri"/>
                          <a:ea typeface="Calibri"/>
                          <a:cs typeface="Times New Roman"/>
                        </a:rPr>
                        <a:t>(high speed)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GB" sz="2400" dirty="0" smtClean="0">
                        <a:solidFill>
                          <a:schemeClr val="tx1"/>
                        </a:solidFill>
                        <a:latin typeface="Calibri"/>
                        <a:ea typeface="Calibri"/>
                        <a:cs typeface="Times New Roman"/>
                      </a:endParaRPr>
                    </a:p>
                    <a:p>
                      <a:pPr algn="ctr">
                        <a:lnSpc>
                          <a:spcPct val="115000"/>
                        </a:lnSpc>
                        <a:spcAft>
                          <a:spcPts val="0"/>
                        </a:spcAft>
                      </a:pPr>
                      <a:r>
                        <a:rPr lang="en-GB" sz="2400" dirty="0" smtClean="0">
                          <a:solidFill>
                            <a:schemeClr val="tx1"/>
                          </a:solidFill>
                          <a:latin typeface="Calibri"/>
                          <a:ea typeface="Calibri"/>
                          <a:cs typeface="Times New Roman"/>
                        </a:rPr>
                        <a:t>-</a:t>
                      </a:r>
                      <a:r>
                        <a:rPr lang="en-GB" sz="2400" dirty="0">
                          <a:solidFill>
                            <a:schemeClr val="tx1"/>
                          </a:solidFill>
                          <a:latin typeface="Calibri"/>
                          <a:ea typeface="Calibri"/>
                          <a:cs typeface="Times New Roman"/>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GB" sz="2400" dirty="0" smtClean="0">
                        <a:solidFill>
                          <a:schemeClr val="tx1"/>
                        </a:solidFill>
                        <a:latin typeface="Calibri"/>
                        <a:ea typeface="Calibri"/>
                        <a:cs typeface="Times New Roman"/>
                      </a:endParaRPr>
                    </a:p>
                    <a:p>
                      <a:pPr algn="ctr">
                        <a:lnSpc>
                          <a:spcPct val="115000"/>
                        </a:lnSpc>
                        <a:spcAft>
                          <a:spcPts val="0"/>
                        </a:spcAft>
                      </a:pPr>
                      <a:r>
                        <a:rPr lang="en-GB" sz="2400" dirty="0" smtClean="0">
                          <a:solidFill>
                            <a:schemeClr val="tx1"/>
                          </a:solidFill>
                          <a:latin typeface="Calibri"/>
                          <a:ea typeface="Calibri"/>
                          <a:cs typeface="Times New Roman"/>
                        </a:rPr>
                        <a:t>A </a:t>
                      </a:r>
                      <a:r>
                        <a:rPr lang="en-GB" sz="2400" dirty="0">
                          <a:solidFill>
                            <a:schemeClr val="tx1"/>
                          </a:solidFill>
                          <a:latin typeface="Calibri"/>
                          <a:ea typeface="Calibri"/>
                          <a:cs typeface="Times New Roman"/>
                        </a:rPr>
                        <a:t>lot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GB" sz="1800" dirty="0" smtClean="0">
                        <a:solidFill>
                          <a:schemeClr val="tx1"/>
                        </a:solidFill>
                        <a:latin typeface="Calibri"/>
                        <a:ea typeface="Calibri"/>
                        <a:cs typeface="Times New Roman"/>
                      </a:endParaRPr>
                    </a:p>
                    <a:p>
                      <a:pPr algn="ctr">
                        <a:lnSpc>
                          <a:spcPct val="115000"/>
                        </a:lnSpc>
                        <a:spcAft>
                          <a:spcPts val="0"/>
                        </a:spcAft>
                      </a:pPr>
                      <a:r>
                        <a:rPr lang="en-GB" sz="1800" dirty="0" smtClean="0">
                          <a:solidFill>
                            <a:schemeClr val="tx1"/>
                          </a:solidFill>
                          <a:latin typeface="Calibri"/>
                          <a:ea typeface="Calibri"/>
                          <a:cs typeface="Times New Roman"/>
                        </a:rPr>
                        <a:t>Aluminium</a:t>
                      </a:r>
                      <a:endParaRPr lang="en-GB" sz="1800" dirty="0">
                        <a:solidFill>
                          <a:schemeClr val="tx1"/>
                        </a:solidFill>
                        <a:latin typeface="Calibri"/>
                        <a:ea typeface="Calibri"/>
                        <a:cs typeface="Times New Roman"/>
                      </a:endParaRPr>
                    </a:p>
                    <a:p>
                      <a:pPr algn="ctr">
                        <a:lnSpc>
                          <a:spcPct val="115000"/>
                        </a:lnSpc>
                        <a:spcAft>
                          <a:spcPts val="0"/>
                        </a:spcAft>
                      </a:pPr>
                      <a:r>
                        <a:rPr lang="en-GB" sz="1800" dirty="0">
                          <a:solidFill>
                            <a:schemeClr val="tx1"/>
                          </a:solidFill>
                          <a:latin typeface="Calibri"/>
                          <a:ea typeface="Calibri"/>
                          <a:cs typeface="Times New Roman"/>
                        </a:rPr>
                        <a:t>10m of air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59015">
                <a:tc>
                  <a:txBody>
                    <a:bodyPr/>
                    <a:lstStyle/>
                    <a:p>
                      <a:pPr algn="ctr">
                        <a:lnSpc>
                          <a:spcPct val="115000"/>
                        </a:lnSpc>
                        <a:spcAft>
                          <a:spcPts val="0"/>
                        </a:spcAft>
                      </a:pPr>
                      <a:endParaRPr lang="en-GB" sz="2400" dirty="0" smtClean="0">
                        <a:solidFill>
                          <a:schemeClr val="tx1"/>
                        </a:solidFill>
                        <a:latin typeface="Calibri"/>
                        <a:ea typeface="Calibri"/>
                        <a:cs typeface="Times New Roman"/>
                      </a:endParaRPr>
                    </a:p>
                    <a:p>
                      <a:pPr algn="ctr">
                        <a:lnSpc>
                          <a:spcPct val="115000"/>
                        </a:lnSpc>
                        <a:spcAft>
                          <a:spcPts val="0"/>
                        </a:spcAft>
                      </a:pPr>
                      <a:r>
                        <a:rPr lang="en-GB" sz="2400" dirty="0" smtClean="0">
                          <a:solidFill>
                            <a:schemeClr val="tx1"/>
                          </a:solidFill>
                          <a:latin typeface="Calibri"/>
                          <a:ea typeface="Calibri"/>
                          <a:cs typeface="Times New Roman"/>
                        </a:rPr>
                        <a:t>Gamma</a:t>
                      </a:r>
                      <a:endParaRPr lang="en-GB" sz="2400" dirty="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4000">
                          <a:solidFill>
                            <a:schemeClr val="tx1"/>
                          </a:solidFill>
                          <a:latin typeface="Calibri"/>
                          <a:ea typeface="Calibri"/>
                          <a:cs typeface="Calibri"/>
                        </a:rPr>
                        <a:t>ɣ</a:t>
                      </a:r>
                      <a:endParaRPr lang="en-GB" sz="180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GB" sz="1800" dirty="0" smtClean="0">
                        <a:solidFill>
                          <a:schemeClr val="tx1"/>
                        </a:solidFill>
                        <a:latin typeface="Calibri"/>
                        <a:ea typeface="Calibri"/>
                        <a:cs typeface="Times New Roman"/>
                      </a:endParaRPr>
                    </a:p>
                    <a:p>
                      <a:pPr algn="ctr">
                        <a:lnSpc>
                          <a:spcPct val="115000"/>
                        </a:lnSpc>
                        <a:spcAft>
                          <a:spcPts val="0"/>
                        </a:spcAft>
                      </a:pPr>
                      <a:r>
                        <a:rPr lang="en-GB" sz="1800" dirty="0" smtClean="0">
                          <a:solidFill>
                            <a:schemeClr val="tx1"/>
                          </a:solidFill>
                          <a:latin typeface="Calibri"/>
                          <a:ea typeface="Calibri"/>
                          <a:cs typeface="Times New Roman"/>
                        </a:rPr>
                        <a:t>Light </a:t>
                      </a:r>
                      <a:r>
                        <a:rPr lang="en-GB" sz="1800" dirty="0">
                          <a:solidFill>
                            <a:schemeClr val="tx1"/>
                          </a:solidFill>
                          <a:latin typeface="Calibri"/>
                          <a:ea typeface="Calibri"/>
                          <a:cs typeface="Times New Roman"/>
                        </a:rPr>
                        <a:t>ray</a:t>
                      </a:r>
                    </a:p>
                    <a:p>
                      <a:pPr algn="ctr">
                        <a:lnSpc>
                          <a:spcPct val="115000"/>
                        </a:lnSpc>
                        <a:spcAft>
                          <a:spcPts val="0"/>
                        </a:spcAft>
                      </a:pPr>
                      <a:r>
                        <a:rPr lang="en-GB" sz="1800" dirty="0">
                          <a:solidFill>
                            <a:schemeClr val="tx1"/>
                          </a:solidFill>
                          <a:latin typeface="Calibri"/>
                          <a:ea typeface="Calibri"/>
                          <a:cs typeface="Times New Roman"/>
                        </a:rPr>
                        <a:t>(EM radiation)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GB" sz="2400" dirty="0" smtClean="0">
                        <a:solidFill>
                          <a:schemeClr val="tx1"/>
                        </a:solidFill>
                        <a:latin typeface="Calibri"/>
                        <a:ea typeface="Calibri"/>
                        <a:cs typeface="Times New Roman"/>
                      </a:endParaRPr>
                    </a:p>
                    <a:p>
                      <a:pPr algn="ctr">
                        <a:lnSpc>
                          <a:spcPct val="115000"/>
                        </a:lnSpc>
                        <a:spcAft>
                          <a:spcPts val="0"/>
                        </a:spcAft>
                      </a:pPr>
                      <a:r>
                        <a:rPr lang="en-GB" sz="2400" dirty="0" smtClean="0">
                          <a:solidFill>
                            <a:schemeClr val="tx1"/>
                          </a:solidFill>
                          <a:latin typeface="Calibri"/>
                          <a:ea typeface="Calibri"/>
                          <a:cs typeface="Times New Roman"/>
                        </a:rPr>
                        <a:t>0</a:t>
                      </a:r>
                      <a:endParaRPr lang="en-GB" sz="2400" dirty="0">
                        <a:solidFill>
                          <a:schemeClr val="tx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GB" sz="2400" dirty="0" smtClean="0">
                        <a:solidFill>
                          <a:schemeClr val="tx1"/>
                        </a:solidFill>
                        <a:latin typeface="Calibri"/>
                        <a:ea typeface="Calibri"/>
                        <a:cs typeface="Times New Roman"/>
                      </a:endParaRPr>
                    </a:p>
                    <a:p>
                      <a:pPr algn="ctr">
                        <a:lnSpc>
                          <a:spcPct val="115000"/>
                        </a:lnSpc>
                        <a:spcAft>
                          <a:spcPts val="0"/>
                        </a:spcAft>
                      </a:pPr>
                      <a:r>
                        <a:rPr lang="en-GB" sz="2400" dirty="0" smtClean="0">
                          <a:solidFill>
                            <a:schemeClr val="tx1"/>
                          </a:solidFill>
                          <a:latin typeface="Calibri"/>
                          <a:ea typeface="Calibri"/>
                          <a:cs typeface="Times New Roman"/>
                        </a:rPr>
                        <a:t>The </a:t>
                      </a:r>
                      <a:r>
                        <a:rPr lang="en-GB" sz="2400" dirty="0">
                          <a:solidFill>
                            <a:schemeClr val="tx1"/>
                          </a:solidFill>
                          <a:latin typeface="Calibri"/>
                          <a:ea typeface="Calibri"/>
                          <a:cs typeface="Times New Roman"/>
                        </a:rPr>
                        <a:t>most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800" dirty="0">
                          <a:solidFill>
                            <a:schemeClr val="tx1"/>
                          </a:solidFill>
                          <a:latin typeface="Calibri"/>
                          <a:ea typeface="Calibri"/>
                          <a:cs typeface="Times New Roman"/>
                        </a:rPr>
                        <a:t>Lead</a:t>
                      </a:r>
                    </a:p>
                    <a:p>
                      <a:pPr algn="ctr">
                        <a:lnSpc>
                          <a:spcPct val="115000"/>
                        </a:lnSpc>
                        <a:spcAft>
                          <a:spcPts val="0"/>
                        </a:spcAft>
                      </a:pPr>
                      <a:r>
                        <a:rPr lang="en-GB" sz="1800" dirty="0">
                          <a:solidFill>
                            <a:schemeClr val="tx1"/>
                          </a:solidFill>
                          <a:latin typeface="Calibri"/>
                          <a:ea typeface="Calibri"/>
                          <a:cs typeface="Times New Roman"/>
                        </a:rPr>
                        <a:t>Not stopped by air</a:t>
                      </a:r>
                    </a:p>
                    <a:p>
                      <a:pPr algn="ctr">
                        <a:lnSpc>
                          <a:spcPct val="115000"/>
                        </a:lnSpc>
                        <a:spcAft>
                          <a:spcPts val="0"/>
                        </a:spcAft>
                      </a:pPr>
                      <a:r>
                        <a:rPr lang="en-GB" sz="1800" dirty="0">
                          <a:solidFill>
                            <a:schemeClr val="tx1"/>
                          </a:solidFill>
                          <a:latin typeface="Calibri"/>
                          <a:ea typeface="Calibri"/>
                          <a:cs typeface="Times New Roman"/>
                        </a:rPr>
                        <a:t>30cm of concrete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Rectangle 15"/>
          <p:cNvSpPr txBox="1">
            <a:spLocks noChangeArrowheads="1"/>
          </p:cNvSpPr>
          <p:nvPr/>
        </p:nvSpPr>
        <p:spPr>
          <a:xfrm>
            <a:off x="467544" y="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4400" b="0" i="0" u="none" strike="noStrike" kern="1200" cap="none" spc="0" normalizeH="0" baseline="0" noProof="0" dirty="0" smtClean="0">
                <a:ln>
                  <a:noFill/>
                </a:ln>
                <a:effectLst/>
                <a:uLnTx/>
                <a:uFillTx/>
                <a:latin typeface="+mj-lt"/>
                <a:ea typeface="+mj-ea"/>
                <a:cs typeface="+mj-cs"/>
              </a:rPr>
              <a:t>Nuclear characteristics</a:t>
            </a:r>
            <a:endParaRPr kumimoji="0" lang="en-GB" sz="4400" b="0" i="0" u="none" strike="noStrike" kern="1200" cap="none" spc="0" normalizeH="0" baseline="0" noProof="0" dirty="0">
              <a:ln>
                <a:noFill/>
              </a:ln>
              <a:effectLst/>
              <a:uLnTx/>
              <a:uFillTx/>
              <a:latin typeface="+mj-lt"/>
              <a:ea typeface="+mj-ea"/>
              <a:cs typeface="+mj-cs"/>
            </a:endParaRPr>
          </a:p>
        </p:txBody>
      </p:sp>
      <p:sp>
        <p:nvSpPr>
          <p:cNvPr id="4" name="Slide Number Placeholder 3"/>
          <p:cNvSpPr>
            <a:spLocks noGrp="1"/>
          </p:cNvSpPr>
          <p:nvPr>
            <p:ph type="sldNum" sz="quarter" idx="12"/>
          </p:nvPr>
        </p:nvSpPr>
        <p:spPr/>
        <p:txBody>
          <a:bodyPr/>
          <a:lstStyle/>
          <a:p>
            <a:fld id="{88F95D92-AAE2-46DF-8C75-F29006BB57D7}" type="slidenum">
              <a:rPr lang="en-GB" smtClean="0"/>
              <a:pPr/>
              <a:t>19</a:t>
            </a:fld>
            <a:endParaRPr lang="en-GB"/>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Units!</a:t>
            </a:r>
            <a:endParaRPr lang="en-GB" dirty="0"/>
          </a:p>
        </p:txBody>
      </p:sp>
      <p:sp>
        <p:nvSpPr>
          <p:cNvPr id="3" name="Content Placeholder 2"/>
          <p:cNvSpPr>
            <a:spLocks noGrp="1"/>
          </p:cNvSpPr>
          <p:nvPr>
            <p:ph idx="1"/>
          </p:nvPr>
        </p:nvSpPr>
        <p:spPr>
          <a:xfrm>
            <a:off x="323528" y="1196752"/>
            <a:ext cx="8496944" cy="1296144"/>
          </a:xfrm>
        </p:spPr>
        <p:txBody>
          <a:bodyPr>
            <a:normAutofit/>
          </a:bodyPr>
          <a:lstStyle/>
          <a:p>
            <a:pPr marL="0" indent="0">
              <a:buNone/>
            </a:pPr>
            <a:r>
              <a:rPr lang="en-GB" dirty="0" smtClean="0"/>
              <a:t>You need to know the units for each value (or ANY equation):                </a:t>
            </a:r>
            <a:r>
              <a:rPr lang="en-GB" i="1" dirty="0" smtClean="0"/>
              <a:t>some tricky ones!</a:t>
            </a:r>
          </a:p>
        </p:txBody>
      </p:sp>
      <p:sp>
        <p:nvSpPr>
          <p:cNvPr id="4" name="TextBox 3"/>
          <p:cNvSpPr txBox="1"/>
          <p:nvPr/>
        </p:nvSpPr>
        <p:spPr>
          <a:xfrm>
            <a:off x="1103785" y="6113999"/>
            <a:ext cx="6865518" cy="461665"/>
          </a:xfrm>
          <a:prstGeom prst="rect">
            <a:avLst/>
          </a:prstGeom>
          <a:noFill/>
        </p:spPr>
        <p:txBody>
          <a:bodyPr wrap="square" rtlCol="0">
            <a:spAutoFit/>
          </a:bodyPr>
          <a:lstStyle/>
          <a:p>
            <a:r>
              <a:rPr lang="en-GB" sz="2400" dirty="0"/>
              <a:t>Charge – C (coulombs</a:t>
            </a:r>
            <a:r>
              <a:rPr lang="en-GB" sz="2400" dirty="0" smtClean="0"/>
              <a:t>)</a:t>
            </a:r>
            <a:endParaRPr lang="en-GB" sz="2400" dirty="0"/>
          </a:p>
        </p:txBody>
      </p:sp>
      <p:sp>
        <p:nvSpPr>
          <p:cNvPr id="5" name="TextBox 4"/>
          <p:cNvSpPr txBox="1"/>
          <p:nvPr/>
        </p:nvSpPr>
        <p:spPr>
          <a:xfrm>
            <a:off x="1103784" y="5623715"/>
            <a:ext cx="6884154" cy="461665"/>
          </a:xfrm>
          <a:prstGeom prst="rect">
            <a:avLst/>
          </a:prstGeom>
          <a:noFill/>
        </p:spPr>
        <p:txBody>
          <a:bodyPr wrap="square" rtlCol="0">
            <a:spAutoFit/>
          </a:bodyPr>
          <a:lstStyle/>
          <a:p>
            <a:r>
              <a:rPr lang="en-GB" sz="2400" dirty="0"/>
              <a:t>Power – W (watts, i.e. joules per second</a:t>
            </a:r>
            <a:r>
              <a:rPr lang="en-GB" sz="2400" dirty="0" smtClean="0"/>
              <a:t>)</a:t>
            </a:r>
            <a:endParaRPr lang="en-GB" sz="2400" dirty="0"/>
          </a:p>
        </p:txBody>
      </p:sp>
      <p:sp>
        <p:nvSpPr>
          <p:cNvPr id="6" name="TextBox 5"/>
          <p:cNvSpPr txBox="1"/>
          <p:nvPr/>
        </p:nvSpPr>
        <p:spPr>
          <a:xfrm>
            <a:off x="1103785" y="5118300"/>
            <a:ext cx="6884154" cy="461665"/>
          </a:xfrm>
          <a:prstGeom prst="rect">
            <a:avLst/>
          </a:prstGeom>
          <a:noFill/>
        </p:spPr>
        <p:txBody>
          <a:bodyPr wrap="square" rtlCol="0">
            <a:spAutoFit/>
          </a:bodyPr>
          <a:lstStyle/>
          <a:p>
            <a:r>
              <a:rPr lang="en-GB" sz="2400" dirty="0"/>
              <a:t>Energy (of any type including work done) – J (joules</a:t>
            </a:r>
            <a:r>
              <a:rPr lang="en-GB" sz="2400" dirty="0" smtClean="0"/>
              <a:t>)</a:t>
            </a:r>
            <a:endParaRPr lang="en-GB" sz="2400" dirty="0"/>
          </a:p>
        </p:txBody>
      </p:sp>
      <p:sp>
        <p:nvSpPr>
          <p:cNvPr id="7" name="TextBox 6"/>
          <p:cNvSpPr txBox="1"/>
          <p:nvPr/>
        </p:nvSpPr>
        <p:spPr>
          <a:xfrm>
            <a:off x="1092403" y="4656635"/>
            <a:ext cx="6884154" cy="461665"/>
          </a:xfrm>
          <a:prstGeom prst="rect">
            <a:avLst/>
          </a:prstGeom>
          <a:noFill/>
        </p:spPr>
        <p:txBody>
          <a:bodyPr wrap="square" rtlCol="0">
            <a:spAutoFit/>
          </a:bodyPr>
          <a:lstStyle/>
          <a:p>
            <a:r>
              <a:rPr lang="en-GB" sz="2400" dirty="0"/>
              <a:t>Current – A (amps or amperes</a:t>
            </a:r>
            <a:r>
              <a:rPr lang="en-GB" sz="2400" dirty="0" smtClean="0"/>
              <a:t>)</a:t>
            </a:r>
            <a:endParaRPr lang="en-GB" sz="2400" dirty="0"/>
          </a:p>
        </p:txBody>
      </p:sp>
      <p:sp>
        <p:nvSpPr>
          <p:cNvPr id="8" name="TextBox 7"/>
          <p:cNvSpPr txBox="1"/>
          <p:nvPr/>
        </p:nvSpPr>
        <p:spPr>
          <a:xfrm>
            <a:off x="1115616" y="4166539"/>
            <a:ext cx="6884154" cy="461665"/>
          </a:xfrm>
          <a:prstGeom prst="rect">
            <a:avLst/>
          </a:prstGeom>
          <a:noFill/>
        </p:spPr>
        <p:txBody>
          <a:bodyPr wrap="square" rtlCol="0">
            <a:spAutoFit/>
          </a:bodyPr>
          <a:lstStyle/>
          <a:p>
            <a:r>
              <a:rPr lang="en-GB" sz="2400" dirty="0"/>
              <a:t>Potential difference – V (volts</a:t>
            </a:r>
            <a:r>
              <a:rPr lang="en-GB" sz="2400" dirty="0" smtClean="0"/>
              <a:t>)</a:t>
            </a:r>
            <a:endParaRPr lang="en-GB" sz="2400" dirty="0"/>
          </a:p>
        </p:txBody>
      </p:sp>
      <p:sp>
        <p:nvSpPr>
          <p:cNvPr id="9" name="TextBox 8"/>
          <p:cNvSpPr txBox="1"/>
          <p:nvPr/>
        </p:nvSpPr>
        <p:spPr>
          <a:xfrm>
            <a:off x="1092402" y="3704874"/>
            <a:ext cx="6903159" cy="461665"/>
          </a:xfrm>
          <a:prstGeom prst="rect">
            <a:avLst/>
          </a:prstGeom>
          <a:noFill/>
        </p:spPr>
        <p:txBody>
          <a:bodyPr wrap="square" rtlCol="0">
            <a:spAutoFit/>
          </a:bodyPr>
          <a:lstStyle/>
          <a:p>
            <a:r>
              <a:rPr lang="en-GB" sz="2400" dirty="0"/>
              <a:t>Resistance – Ω (ohms</a:t>
            </a:r>
            <a:r>
              <a:rPr lang="en-GB" sz="2400" dirty="0" smtClean="0"/>
              <a:t>)</a:t>
            </a:r>
            <a:endParaRPr lang="en-GB" sz="2400" dirty="0"/>
          </a:p>
        </p:txBody>
      </p:sp>
      <p:sp>
        <p:nvSpPr>
          <p:cNvPr id="10" name="TextBox 9"/>
          <p:cNvSpPr txBox="1"/>
          <p:nvPr/>
        </p:nvSpPr>
        <p:spPr>
          <a:xfrm>
            <a:off x="1103785" y="3243209"/>
            <a:ext cx="6884154" cy="461665"/>
          </a:xfrm>
          <a:prstGeom prst="rect">
            <a:avLst/>
          </a:prstGeom>
          <a:noFill/>
        </p:spPr>
        <p:txBody>
          <a:bodyPr wrap="square" rtlCol="0">
            <a:spAutoFit/>
          </a:bodyPr>
          <a:lstStyle/>
          <a:p>
            <a:r>
              <a:rPr lang="en-GB" sz="2400" dirty="0"/>
              <a:t>Mass – kg (kilograms</a:t>
            </a:r>
            <a:r>
              <a:rPr lang="en-GB" sz="2400" dirty="0" smtClean="0"/>
              <a:t>)</a:t>
            </a:r>
            <a:endParaRPr lang="en-GB" sz="2400" dirty="0"/>
          </a:p>
        </p:txBody>
      </p:sp>
      <p:sp>
        <p:nvSpPr>
          <p:cNvPr id="11" name="TextBox 10"/>
          <p:cNvSpPr txBox="1"/>
          <p:nvPr/>
        </p:nvSpPr>
        <p:spPr>
          <a:xfrm>
            <a:off x="1092403" y="2781544"/>
            <a:ext cx="6884154" cy="461665"/>
          </a:xfrm>
          <a:prstGeom prst="rect">
            <a:avLst/>
          </a:prstGeom>
          <a:noFill/>
        </p:spPr>
        <p:txBody>
          <a:bodyPr wrap="square" rtlCol="0">
            <a:spAutoFit/>
          </a:bodyPr>
          <a:lstStyle/>
          <a:p>
            <a:r>
              <a:rPr lang="en-GB" sz="2400" dirty="0"/>
              <a:t>Force and weight – N (</a:t>
            </a:r>
            <a:r>
              <a:rPr lang="en-GB" sz="2400" dirty="0" err="1"/>
              <a:t>newtons</a:t>
            </a:r>
            <a:r>
              <a:rPr lang="en-GB" sz="2400" dirty="0" smtClean="0"/>
              <a:t>)</a:t>
            </a:r>
            <a:endParaRPr lang="en-GB" sz="2400" dirty="0"/>
          </a:p>
        </p:txBody>
      </p:sp>
      <p:sp>
        <p:nvSpPr>
          <p:cNvPr id="12" name="TextBox 11"/>
          <p:cNvSpPr txBox="1"/>
          <p:nvPr/>
        </p:nvSpPr>
        <p:spPr>
          <a:xfrm>
            <a:off x="1103785" y="2311729"/>
            <a:ext cx="6884154" cy="461665"/>
          </a:xfrm>
          <a:prstGeom prst="rect">
            <a:avLst/>
          </a:prstGeom>
          <a:noFill/>
        </p:spPr>
        <p:txBody>
          <a:bodyPr wrap="square" rtlCol="0">
            <a:spAutoFit/>
          </a:bodyPr>
          <a:lstStyle/>
          <a:p>
            <a:r>
              <a:rPr lang="en-GB" sz="2400" dirty="0"/>
              <a:t>Acceleration – m/s</a:t>
            </a:r>
            <a:r>
              <a:rPr lang="en-GB" sz="2400" baseline="30000" dirty="0"/>
              <a:t>2</a:t>
            </a:r>
            <a:r>
              <a:rPr lang="en-GB" sz="2400" dirty="0"/>
              <a:t> (meters per second per second</a:t>
            </a:r>
            <a:r>
              <a:rPr lang="en-GB" sz="2400" dirty="0" smtClean="0"/>
              <a:t>)</a:t>
            </a:r>
            <a:endParaRPr lang="en-GB" sz="2400" dirty="0"/>
          </a:p>
        </p:txBody>
      </p:sp>
      <p:sp>
        <p:nvSpPr>
          <p:cNvPr id="13" name="Slide Number Placeholder 12"/>
          <p:cNvSpPr>
            <a:spLocks noGrp="1"/>
          </p:cNvSpPr>
          <p:nvPr>
            <p:ph type="sldNum" sz="quarter" idx="12"/>
          </p:nvPr>
        </p:nvSpPr>
        <p:spPr/>
        <p:txBody>
          <a:bodyPr/>
          <a:lstStyle/>
          <a:p>
            <a:fld id="{88F95D92-AAE2-46DF-8C75-F29006BB57D7}" type="slidenum">
              <a:rPr lang="en-GB" smtClean="0"/>
              <a:pPr/>
              <a:t>2</a:t>
            </a:fld>
            <a:endParaRPr lang="en-GB"/>
          </a:p>
        </p:txBody>
      </p:sp>
    </p:spTree>
    <p:extLst>
      <p:ext uri="{BB962C8B-B14F-4D97-AF65-F5344CB8AC3E}">
        <p14:creationId xmlns:p14="http://schemas.microsoft.com/office/powerpoint/2010/main" val="2806751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50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childTnLst>
                                </p:cTn>
                              </p:par>
                            </p:childTnLst>
                          </p:cTn>
                        </p:par>
                        <p:par>
                          <p:cTn id="8" fill="hold">
                            <p:stCondLst>
                              <p:cond delay="1500"/>
                            </p:stCondLst>
                            <p:childTnLst>
                              <p:par>
                                <p:cTn id="9" presetID="10" presetClass="entr" presetSubtype="0" fill="hold" grpId="0" nodeType="afterEffect">
                                  <p:stCondLst>
                                    <p:cond delay="50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1000"/>
                                        <p:tgtEl>
                                          <p:spTgt spid="11"/>
                                        </p:tgtEl>
                                      </p:cBhvr>
                                    </p:animEffect>
                                  </p:childTnLst>
                                </p:cTn>
                              </p:par>
                            </p:childTnLst>
                          </p:cTn>
                        </p:par>
                        <p:par>
                          <p:cTn id="12" fill="hold">
                            <p:stCondLst>
                              <p:cond delay="3000"/>
                            </p:stCondLst>
                            <p:childTnLst>
                              <p:par>
                                <p:cTn id="13" presetID="10" presetClass="entr" presetSubtype="0" fill="hold" grpId="0" nodeType="afterEffect">
                                  <p:stCondLst>
                                    <p:cond delay="50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1000"/>
                                        <p:tgtEl>
                                          <p:spTgt spid="10"/>
                                        </p:tgtEl>
                                      </p:cBhvr>
                                    </p:animEffect>
                                  </p:childTnLst>
                                </p:cTn>
                              </p:par>
                            </p:childTnLst>
                          </p:cTn>
                        </p:par>
                        <p:par>
                          <p:cTn id="16" fill="hold">
                            <p:stCondLst>
                              <p:cond delay="4500"/>
                            </p:stCondLst>
                            <p:childTnLst>
                              <p:par>
                                <p:cTn id="17" presetID="10" presetClass="entr" presetSubtype="0" fill="hold" grpId="0" nodeType="afterEffect">
                                  <p:stCondLst>
                                    <p:cond delay="50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1000"/>
                                        <p:tgtEl>
                                          <p:spTgt spid="9"/>
                                        </p:tgtEl>
                                      </p:cBhvr>
                                    </p:animEffect>
                                  </p:childTnLst>
                                </p:cTn>
                              </p:par>
                            </p:childTnLst>
                          </p:cTn>
                        </p:par>
                        <p:par>
                          <p:cTn id="20" fill="hold">
                            <p:stCondLst>
                              <p:cond delay="6000"/>
                            </p:stCondLst>
                            <p:childTnLst>
                              <p:par>
                                <p:cTn id="21" presetID="10" presetClass="entr" presetSubtype="0" fill="hold" grpId="0" nodeType="afterEffect">
                                  <p:stCondLst>
                                    <p:cond delay="500"/>
                                  </p:stCondLst>
                                  <p:childTnLst>
                                    <p:set>
                                      <p:cBhvr>
                                        <p:cTn id="22" dur="1" fill="hold">
                                          <p:stCondLst>
                                            <p:cond delay="0"/>
                                          </p:stCondLst>
                                        </p:cTn>
                                        <p:tgtEl>
                                          <p:spTgt spid="8"/>
                                        </p:tgtEl>
                                        <p:attrNameLst>
                                          <p:attrName>style.visibility</p:attrName>
                                        </p:attrNameLst>
                                      </p:cBhvr>
                                      <p:to>
                                        <p:strVal val="visible"/>
                                      </p:to>
                                    </p:set>
                                    <p:animEffect transition="in" filter="fade">
                                      <p:cBhvr>
                                        <p:cTn id="23" dur="1000"/>
                                        <p:tgtEl>
                                          <p:spTgt spid="8"/>
                                        </p:tgtEl>
                                      </p:cBhvr>
                                    </p:animEffect>
                                  </p:childTnLst>
                                </p:cTn>
                              </p:par>
                            </p:childTnLst>
                          </p:cTn>
                        </p:par>
                        <p:par>
                          <p:cTn id="24" fill="hold">
                            <p:stCondLst>
                              <p:cond delay="7500"/>
                            </p:stCondLst>
                            <p:childTnLst>
                              <p:par>
                                <p:cTn id="25" presetID="10" presetClass="entr" presetSubtype="0" fill="hold" grpId="0" nodeType="afterEffect">
                                  <p:stCondLst>
                                    <p:cond delay="50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1000"/>
                                        <p:tgtEl>
                                          <p:spTgt spid="7"/>
                                        </p:tgtEl>
                                      </p:cBhvr>
                                    </p:animEffect>
                                  </p:childTnLst>
                                </p:cTn>
                              </p:par>
                            </p:childTnLst>
                          </p:cTn>
                        </p:par>
                        <p:par>
                          <p:cTn id="28" fill="hold">
                            <p:stCondLst>
                              <p:cond delay="9000"/>
                            </p:stCondLst>
                            <p:childTnLst>
                              <p:par>
                                <p:cTn id="29" presetID="10" presetClass="entr" presetSubtype="0" fill="hold" grpId="0" nodeType="afterEffect">
                                  <p:stCondLst>
                                    <p:cond delay="500"/>
                                  </p:stCondLst>
                                  <p:childTnLst>
                                    <p:set>
                                      <p:cBhvr>
                                        <p:cTn id="30" dur="1" fill="hold">
                                          <p:stCondLst>
                                            <p:cond delay="0"/>
                                          </p:stCondLst>
                                        </p:cTn>
                                        <p:tgtEl>
                                          <p:spTgt spid="6"/>
                                        </p:tgtEl>
                                        <p:attrNameLst>
                                          <p:attrName>style.visibility</p:attrName>
                                        </p:attrNameLst>
                                      </p:cBhvr>
                                      <p:to>
                                        <p:strVal val="visible"/>
                                      </p:to>
                                    </p:set>
                                    <p:animEffect transition="in" filter="fade">
                                      <p:cBhvr>
                                        <p:cTn id="31" dur="1000"/>
                                        <p:tgtEl>
                                          <p:spTgt spid="6"/>
                                        </p:tgtEl>
                                      </p:cBhvr>
                                    </p:animEffect>
                                  </p:childTnLst>
                                </p:cTn>
                              </p:par>
                            </p:childTnLst>
                          </p:cTn>
                        </p:par>
                        <p:par>
                          <p:cTn id="32" fill="hold">
                            <p:stCondLst>
                              <p:cond delay="10500"/>
                            </p:stCondLst>
                            <p:childTnLst>
                              <p:par>
                                <p:cTn id="33" presetID="10" presetClass="entr" presetSubtype="0" fill="hold" grpId="0" nodeType="afterEffect">
                                  <p:stCondLst>
                                    <p:cond delay="500"/>
                                  </p:stCondLst>
                                  <p:childTnLst>
                                    <p:set>
                                      <p:cBhvr>
                                        <p:cTn id="34" dur="1" fill="hold">
                                          <p:stCondLst>
                                            <p:cond delay="0"/>
                                          </p:stCondLst>
                                        </p:cTn>
                                        <p:tgtEl>
                                          <p:spTgt spid="5"/>
                                        </p:tgtEl>
                                        <p:attrNameLst>
                                          <p:attrName>style.visibility</p:attrName>
                                        </p:attrNameLst>
                                      </p:cBhvr>
                                      <p:to>
                                        <p:strVal val="visible"/>
                                      </p:to>
                                    </p:set>
                                    <p:animEffect transition="in" filter="fade">
                                      <p:cBhvr>
                                        <p:cTn id="35" dur="1000"/>
                                        <p:tgtEl>
                                          <p:spTgt spid="5"/>
                                        </p:tgtEl>
                                      </p:cBhvr>
                                    </p:animEffect>
                                  </p:childTnLst>
                                </p:cTn>
                              </p:par>
                            </p:childTnLst>
                          </p:cTn>
                        </p:par>
                        <p:par>
                          <p:cTn id="36" fill="hold">
                            <p:stCondLst>
                              <p:cond delay="12000"/>
                            </p:stCondLst>
                            <p:childTnLst>
                              <p:par>
                                <p:cTn id="37" presetID="10" presetClass="entr" presetSubtype="0" fill="hold" grpId="0" nodeType="afterEffect">
                                  <p:stCondLst>
                                    <p:cond delay="500"/>
                                  </p:stCondLst>
                                  <p:childTnLst>
                                    <p:set>
                                      <p:cBhvr>
                                        <p:cTn id="38" dur="1" fill="hold">
                                          <p:stCondLst>
                                            <p:cond delay="0"/>
                                          </p:stCondLst>
                                        </p:cTn>
                                        <p:tgtEl>
                                          <p:spTgt spid="4"/>
                                        </p:tgtEl>
                                        <p:attrNameLst>
                                          <p:attrName>style.visibility</p:attrName>
                                        </p:attrNameLst>
                                      </p:cBhvr>
                                      <p:to>
                                        <p:strVal val="visible"/>
                                      </p:to>
                                    </p:set>
                                    <p:animEffect transition="in" filter="fade">
                                      <p:cBhvr>
                                        <p:cTn id="3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P spid="1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5"/>
          <p:cNvSpPr txBox="1">
            <a:spLocks noChangeArrowheads="1"/>
          </p:cNvSpPr>
          <p:nvPr/>
        </p:nvSpPr>
        <p:spPr>
          <a:xfrm>
            <a:off x="395536" y="-17140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4400" b="0" i="0" u="none" strike="noStrike" kern="1200" cap="none" spc="0" normalizeH="0" baseline="0" noProof="0" dirty="0" smtClean="0">
                <a:ln>
                  <a:noFill/>
                </a:ln>
                <a:effectLst/>
                <a:uLnTx/>
                <a:uFillTx/>
                <a:latin typeface="+mj-lt"/>
                <a:ea typeface="+mj-ea"/>
                <a:cs typeface="+mj-cs"/>
              </a:rPr>
              <a:t>Nuclear fission</a:t>
            </a:r>
            <a:endParaRPr kumimoji="0" lang="en-GB" sz="4400" b="0" i="0" u="none" strike="noStrike" kern="1200" cap="none" spc="0" normalizeH="0" baseline="0" noProof="0" dirty="0">
              <a:ln>
                <a:noFill/>
              </a:ln>
              <a:effectLst/>
              <a:uLnTx/>
              <a:uFillTx/>
              <a:latin typeface="+mj-lt"/>
              <a:ea typeface="+mj-ea"/>
              <a:cs typeface="+mj-cs"/>
            </a:endParaRPr>
          </a:p>
        </p:txBody>
      </p:sp>
      <p:sp>
        <p:nvSpPr>
          <p:cNvPr id="4" name="TextBox 3"/>
          <p:cNvSpPr txBox="1"/>
          <p:nvPr/>
        </p:nvSpPr>
        <p:spPr>
          <a:xfrm>
            <a:off x="251520" y="692696"/>
            <a:ext cx="8568952" cy="6186309"/>
          </a:xfrm>
          <a:prstGeom prst="rect">
            <a:avLst/>
          </a:prstGeom>
          <a:noFill/>
        </p:spPr>
        <p:txBody>
          <a:bodyPr wrap="square" rtlCol="0">
            <a:spAutoFit/>
          </a:bodyPr>
          <a:lstStyle/>
          <a:p>
            <a:r>
              <a:rPr lang="en-GB" sz="3200" dirty="0" smtClean="0"/>
              <a:t>A fission event is the process of a neutron colliding and joining with a massive nucleus (like </a:t>
            </a:r>
            <a:r>
              <a:rPr lang="en-GB" sz="3200" u="sng" dirty="0" smtClean="0"/>
              <a:t>Uranium</a:t>
            </a:r>
            <a:r>
              <a:rPr lang="en-GB" sz="3200" dirty="0" smtClean="0"/>
              <a:t> or </a:t>
            </a:r>
            <a:r>
              <a:rPr lang="en-GB" sz="3200" u="sng" dirty="0" smtClean="0"/>
              <a:t>Plutonium</a:t>
            </a:r>
            <a:r>
              <a:rPr lang="en-GB" sz="3200" dirty="0" smtClean="0"/>
              <a:t>), causing it to split apart and realise more ‘</a:t>
            </a:r>
            <a:r>
              <a:rPr lang="en-GB" sz="3200" u="sng" dirty="0" smtClean="0"/>
              <a:t>fission neutrons</a:t>
            </a:r>
            <a:r>
              <a:rPr lang="en-GB" sz="3200" dirty="0" smtClean="0"/>
              <a:t>’.</a:t>
            </a:r>
          </a:p>
          <a:p>
            <a:endParaRPr lang="en-GB" sz="1200" dirty="0" smtClean="0"/>
          </a:p>
          <a:p>
            <a:r>
              <a:rPr lang="en-GB" sz="3200" dirty="0" smtClean="0"/>
              <a:t>A </a:t>
            </a:r>
            <a:r>
              <a:rPr lang="en-GB" sz="3200" u="sng" dirty="0" smtClean="0"/>
              <a:t>chain reaction</a:t>
            </a:r>
            <a:r>
              <a:rPr lang="en-GB" sz="3200" dirty="0" smtClean="0"/>
              <a:t> is</a:t>
            </a:r>
          </a:p>
          <a:p>
            <a:r>
              <a:rPr lang="en-GB" sz="3200" dirty="0" smtClean="0"/>
              <a:t>started as the</a:t>
            </a:r>
          </a:p>
          <a:p>
            <a:r>
              <a:rPr lang="en-GB" sz="3200" dirty="0" smtClean="0"/>
              <a:t>neutrons collide with</a:t>
            </a:r>
          </a:p>
          <a:p>
            <a:r>
              <a:rPr lang="en-GB" sz="3200" dirty="0" smtClean="0"/>
              <a:t>more nuclei causing</a:t>
            </a:r>
          </a:p>
          <a:p>
            <a:r>
              <a:rPr lang="en-GB" sz="3200" dirty="0" smtClean="0"/>
              <a:t>them to split</a:t>
            </a:r>
          </a:p>
          <a:p>
            <a:r>
              <a:rPr lang="en-GB" sz="3200" dirty="0" smtClean="0"/>
              <a:t>releasing more</a:t>
            </a:r>
          </a:p>
          <a:p>
            <a:r>
              <a:rPr lang="en-GB" sz="3200" u="sng" dirty="0" smtClean="0"/>
              <a:t>fission neutrons</a:t>
            </a:r>
            <a:r>
              <a:rPr lang="en-GB" sz="3200" dirty="0" smtClean="0"/>
              <a:t> and</a:t>
            </a:r>
          </a:p>
          <a:p>
            <a:r>
              <a:rPr lang="en-GB" sz="3200" dirty="0" smtClean="0"/>
              <a:t>so on.</a:t>
            </a:r>
            <a:endParaRPr lang="en-GB" sz="3200" dirty="0"/>
          </a:p>
        </p:txBody>
      </p:sp>
      <p:pic>
        <p:nvPicPr>
          <p:cNvPr id="30722" name="Picture 2" descr="http://www.google.co.uk/url?source=imglanding&amp;ct=img&amp;q=http://www.atomicarchive.com/Fission/Images/fission.jpg&amp;sa=X&amp;ei=b4_ET-bPI8q80QW3pNzICg&amp;ved=0CAkQ8wc&amp;usg=AFQjCNGi718LMq6OEjP7VW0fp7aZbQPqFQ"/>
          <p:cNvPicPr>
            <a:picLocks noChangeAspect="1" noChangeArrowheads="1"/>
          </p:cNvPicPr>
          <p:nvPr/>
        </p:nvPicPr>
        <p:blipFill>
          <a:blip r:embed="rId2" cstate="print"/>
          <a:srcRect/>
          <a:stretch>
            <a:fillRect/>
          </a:stretch>
        </p:blipFill>
        <p:spPr bwMode="auto">
          <a:xfrm>
            <a:off x="3923928" y="2924944"/>
            <a:ext cx="5476431" cy="3528392"/>
          </a:xfrm>
          <a:prstGeom prst="rect">
            <a:avLst/>
          </a:prstGeom>
          <a:noFill/>
        </p:spPr>
      </p:pic>
      <p:sp>
        <p:nvSpPr>
          <p:cNvPr id="3" name="Slide Number Placeholder 2"/>
          <p:cNvSpPr>
            <a:spLocks noGrp="1"/>
          </p:cNvSpPr>
          <p:nvPr>
            <p:ph type="sldNum" sz="quarter" idx="12"/>
          </p:nvPr>
        </p:nvSpPr>
        <p:spPr/>
        <p:txBody>
          <a:bodyPr/>
          <a:lstStyle/>
          <a:p>
            <a:fld id="{88F95D92-AAE2-46DF-8C75-F29006BB57D7}" type="slidenum">
              <a:rPr lang="en-GB" smtClean="0"/>
              <a:pPr/>
              <a:t>20</a:t>
            </a:fld>
            <a:endParaRPr lang="en-GB"/>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5"/>
          <p:cNvSpPr txBox="1">
            <a:spLocks noChangeArrowheads="1"/>
          </p:cNvSpPr>
          <p:nvPr/>
        </p:nvSpPr>
        <p:spPr>
          <a:xfrm>
            <a:off x="395536" y="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4400" b="0" i="0" u="none" strike="noStrike" kern="1200" cap="none" spc="0" normalizeH="0" baseline="0" noProof="0" dirty="0" smtClean="0">
                <a:ln>
                  <a:noFill/>
                </a:ln>
                <a:effectLst/>
                <a:uLnTx/>
                <a:uFillTx/>
                <a:latin typeface="+mj-lt"/>
                <a:ea typeface="+mj-ea"/>
                <a:cs typeface="+mj-cs"/>
              </a:rPr>
              <a:t>Nuclear fusion</a:t>
            </a:r>
            <a:endParaRPr kumimoji="0" lang="en-GB" sz="4400" b="0" i="0" u="none" strike="noStrike" kern="1200" cap="none" spc="0" normalizeH="0" baseline="0" noProof="0" dirty="0">
              <a:ln>
                <a:noFill/>
              </a:ln>
              <a:effectLst/>
              <a:uLnTx/>
              <a:uFillTx/>
              <a:latin typeface="+mj-lt"/>
              <a:ea typeface="+mj-ea"/>
              <a:cs typeface="+mj-cs"/>
            </a:endParaRPr>
          </a:p>
        </p:txBody>
      </p:sp>
      <p:sp>
        <p:nvSpPr>
          <p:cNvPr id="3" name="TextBox 2"/>
          <p:cNvSpPr txBox="1"/>
          <p:nvPr/>
        </p:nvSpPr>
        <p:spPr>
          <a:xfrm>
            <a:off x="251520" y="980728"/>
            <a:ext cx="8568952" cy="954107"/>
          </a:xfrm>
          <a:prstGeom prst="rect">
            <a:avLst/>
          </a:prstGeom>
          <a:noFill/>
        </p:spPr>
        <p:txBody>
          <a:bodyPr wrap="square" rtlCol="0">
            <a:spAutoFit/>
          </a:bodyPr>
          <a:lstStyle/>
          <a:p>
            <a:r>
              <a:rPr lang="en-GB" sz="2800" dirty="0" smtClean="0"/>
              <a:t>Fusion (think ‘fuse’) is the process of tiny nuclei colliding at high speed (high temperature) and fusing together.</a:t>
            </a:r>
            <a:endParaRPr lang="en-GB" sz="2800" dirty="0"/>
          </a:p>
        </p:txBody>
      </p:sp>
      <p:sp>
        <p:nvSpPr>
          <p:cNvPr id="8" name="TextBox 7"/>
          <p:cNvSpPr txBox="1"/>
          <p:nvPr/>
        </p:nvSpPr>
        <p:spPr>
          <a:xfrm>
            <a:off x="0" y="2708920"/>
            <a:ext cx="8712968" cy="3939540"/>
          </a:xfrm>
          <a:prstGeom prst="rect">
            <a:avLst/>
          </a:prstGeom>
          <a:noFill/>
        </p:spPr>
        <p:txBody>
          <a:bodyPr wrap="square" rtlCol="0">
            <a:spAutoFit/>
          </a:bodyPr>
          <a:lstStyle/>
          <a:p>
            <a:pPr marL="457200" lvl="0" indent="-457200"/>
            <a:r>
              <a:rPr lang="en-GB" sz="2400" dirty="0" smtClean="0"/>
              <a:t>1) At first two protons</a:t>
            </a:r>
          </a:p>
          <a:p>
            <a:pPr marL="457200" lvl="0" indent="-457200"/>
            <a:r>
              <a:rPr lang="en-GB" sz="2400" dirty="0" smtClean="0"/>
              <a:t>fuse, they form a</a:t>
            </a:r>
          </a:p>
          <a:p>
            <a:pPr marL="457200" lvl="0" indent="-457200"/>
            <a:r>
              <a:rPr lang="en-GB" sz="2400" dirty="0" smtClean="0"/>
              <a:t>‘heavy hydrogen’</a:t>
            </a:r>
          </a:p>
          <a:p>
            <a:pPr marL="457200" lvl="0" indent="-457200"/>
            <a:r>
              <a:rPr lang="en-GB" sz="2400" dirty="0" smtClean="0"/>
              <a:t>nucleus. Another</a:t>
            </a:r>
          </a:p>
          <a:p>
            <a:pPr marL="457200" lvl="0" indent="-457200"/>
            <a:r>
              <a:rPr lang="en-GB" sz="2400" dirty="0" smtClean="0"/>
              <a:t>proton collides to</a:t>
            </a:r>
          </a:p>
          <a:p>
            <a:pPr marL="457200" lvl="0" indent="-457200"/>
            <a:r>
              <a:rPr lang="en-GB" sz="2400" dirty="0" smtClean="0"/>
              <a:t>make a heavier nuclei.</a:t>
            </a:r>
          </a:p>
          <a:p>
            <a:pPr marL="457200" lvl="0" indent="-457200"/>
            <a:endParaRPr lang="en-GB" sz="1600" dirty="0" smtClean="0"/>
          </a:p>
          <a:p>
            <a:pPr lvl="0"/>
            <a:r>
              <a:rPr lang="en-GB" sz="2400" dirty="0" smtClean="0"/>
              <a:t>2) Two of these heavier nuclei collide to form a helium nucleus.</a:t>
            </a:r>
          </a:p>
          <a:p>
            <a:pPr lvl="0"/>
            <a:endParaRPr lang="en-GB" sz="1400" dirty="0" smtClean="0"/>
          </a:p>
          <a:p>
            <a:pPr lvl="0"/>
            <a:r>
              <a:rPr lang="en-GB" sz="2400" dirty="0" smtClean="0"/>
              <a:t>3) The energy released at each stage is carried away as kinetic energy of the product nucleus and other particles emitted.</a:t>
            </a:r>
          </a:p>
        </p:txBody>
      </p:sp>
      <p:pic>
        <p:nvPicPr>
          <p:cNvPr id="9" name="Picture 8" descr="http://www.atomicarchive.com/Fusion/Images/fusion.jpg"/>
          <p:cNvPicPr/>
          <p:nvPr/>
        </p:nvPicPr>
        <p:blipFill>
          <a:blip r:embed="rId2" cstate="print"/>
          <a:srcRect/>
          <a:stretch>
            <a:fillRect/>
          </a:stretch>
        </p:blipFill>
        <p:spPr bwMode="auto">
          <a:xfrm>
            <a:off x="2987824" y="1988840"/>
            <a:ext cx="4824536" cy="3168352"/>
          </a:xfrm>
          <a:prstGeom prst="rect">
            <a:avLst/>
          </a:prstGeom>
          <a:noFill/>
          <a:ln w="9525">
            <a:noFill/>
            <a:miter lim="800000"/>
            <a:headEnd/>
            <a:tailEnd/>
          </a:ln>
        </p:spPr>
      </p:pic>
      <p:sp>
        <p:nvSpPr>
          <p:cNvPr id="31750" name="AutoShape 6"/>
          <p:cNvSpPr>
            <a:spLocks noChangeArrowheads="1"/>
          </p:cNvSpPr>
          <p:nvPr/>
        </p:nvSpPr>
        <p:spPr bwMode="auto">
          <a:xfrm>
            <a:off x="6156176" y="3429000"/>
            <a:ext cx="1584325" cy="244475"/>
          </a:xfrm>
          <a:prstGeom prst="rightArrow">
            <a:avLst>
              <a:gd name="adj1" fmla="val 50000"/>
              <a:gd name="adj2" fmla="val 162013"/>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31751" name="WordArt 7" descr="Narrow vertical"/>
          <p:cNvSpPr>
            <a:spLocks noChangeArrowheads="1" noChangeShapeType="1" noTextEdit="1"/>
          </p:cNvSpPr>
          <p:nvPr/>
        </p:nvSpPr>
        <p:spPr bwMode="auto">
          <a:xfrm>
            <a:off x="7740352" y="2996952"/>
            <a:ext cx="1224136" cy="936104"/>
          </a:xfrm>
          <a:prstGeom prst="rect">
            <a:avLst/>
          </a:prstGeom>
        </p:spPr>
        <p:txBody>
          <a:bodyPr wrap="none" fromWordArt="1">
            <a:prstTxWarp prst="textCurveUp">
              <a:avLst>
                <a:gd name="adj" fmla="val 40356"/>
              </a:avLst>
            </a:prstTxWarp>
          </a:bodyPr>
          <a:lstStyle/>
          <a:p>
            <a:pPr algn="ctr" rtl="0"/>
            <a:r>
              <a:rPr lang="en-GB" sz="3600" kern="10" spc="0" dirty="0" smtClean="0">
                <a:ln w="12700">
                  <a:solidFill>
                    <a:srgbClr val="000000"/>
                  </a:solidFill>
                  <a:round/>
                  <a:headEnd/>
                  <a:tailEnd/>
                </a:ln>
                <a:pattFill prst="dashHorz">
                  <a:fgClr>
                    <a:srgbClr val="808080"/>
                  </a:fgClr>
                  <a:bgClr>
                    <a:srgbClr val="FFFF00"/>
                  </a:bgClr>
                </a:pattFill>
                <a:effectLst>
                  <a:outerShdw dist="45791" dir="2021404" algn="ctr" rotWithShape="0">
                    <a:srgbClr val="808080">
                      <a:alpha val="80000"/>
                    </a:srgbClr>
                  </a:outerShdw>
                </a:effectLst>
                <a:latin typeface="Cooper Black"/>
              </a:rPr>
              <a:t>ENERGY</a:t>
            </a:r>
            <a:endParaRPr lang="en-GB" sz="3600" kern="10" spc="0" dirty="0">
              <a:ln w="12700">
                <a:solidFill>
                  <a:srgbClr val="000000"/>
                </a:solidFill>
                <a:round/>
                <a:headEnd/>
                <a:tailEnd/>
              </a:ln>
              <a:pattFill prst="dashHorz">
                <a:fgClr>
                  <a:srgbClr val="808080"/>
                </a:fgClr>
                <a:bgClr>
                  <a:srgbClr val="FFFF00"/>
                </a:bgClr>
              </a:pattFill>
              <a:effectLst>
                <a:outerShdw dist="45791" dir="2021404" algn="ctr" rotWithShape="0">
                  <a:srgbClr val="808080">
                    <a:alpha val="80000"/>
                  </a:srgbClr>
                </a:outerShdw>
              </a:effectLst>
              <a:latin typeface="Cooper Black"/>
            </a:endParaRPr>
          </a:p>
        </p:txBody>
      </p:sp>
      <p:sp>
        <p:nvSpPr>
          <p:cNvPr id="4" name="Slide Number Placeholder 3"/>
          <p:cNvSpPr>
            <a:spLocks noGrp="1"/>
          </p:cNvSpPr>
          <p:nvPr>
            <p:ph type="sldNum" sz="quarter" idx="12"/>
          </p:nvPr>
        </p:nvSpPr>
        <p:spPr/>
        <p:txBody>
          <a:bodyPr/>
          <a:lstStyle/>
          <a:p>
            <a:fld id="{88F95D92-AAE2-46DF-8C75-F29006BB57D7}" type="slidenum">
              <a:rPr lang="en-GB" smtClean="0"/>
              <a:pPr/>
              <a:t>21</a:t>
            </a:fld>
            <a:endParaRPr lang="en-GB"/>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5"/>
          <p:cNvSpPr txBox="1">
            <a:spLocks noChangeArrowheads="1"/>
          </p:cNvSpPr>
          <p:nvPr/>
        </p:nvSpPr>
        <p:spPr>
          <a:xfrm>
            <a:off x="395536" y="-17140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4400" b="0" i="0" u="none" strike="noStrike" kern="1200" cap="none" spc="0" normalizeH="0" baseline="0" noProof="0" dirty="0" smtClean="0">
                <a:ln>
                  <a:noFill/>
                </a:ln>
                <a:effectLst/>
                <a:uLnTx/>
                <a:uFillTx/>
                <a:latin typeface="+mj-lt"/>
                <a:ea typeface="+mj-ea"/>
                <a:cs typeface="+mj-cs"/>
              </a:rPr>
              <a:t>Nuclear reactors</a:t>
            </a:r>
            <a:endParaRPr kumimoji="0" lang="en-GB" sz="4400" b="0" i="0" u="none" strike="noStrike" kern="1200" cap="none" spc="0" normalizeH="0" baseline="0" noProof="0" dirty="0">
              <a:ln>
                <a:noFill/>
              </a:ln>
              <a:effectLst/>
              <a:uLnTx/>
              <a:uFillTx/>
              <a:latin typeface="+mj-lt"/>
              <a:ea typeface="+mj-ea"/>
              <a:cs typeface="+mj-cs"/>
            </a:endParaRPr>
          </a:p>
        </p:txBody>
      </p:sp>
      <p:sp>
        <p:nvSpPr>
          <p:cNvPr id="4" name="TextBox 3"/>
          <p:cNvSpPr txBox="1"/>
          <p:nvPr/>
        </p:nvSpPr>
        <p:spPr>
          <a:xfrm>
            <a:off x="107504" y="971600"/>
            <a:ext cx="3744416" cy="5262979"/>
          </a:xfrm>
          <a:prstGeom prst="rect">
            <a:avLst/>
          </a:prstGeom>
          <a:noFill/>
        </p:spPr>
        <p:txBody>
          <a:bodyPr wrap="square" rtlCol="0">
            <a:spAutoFit/>
          </a:bodyPr>
          <a:lstStyle/>
          <a:p>
            <a:r>
              <a:rPr lang="en-GB" sz="2800" dirty="0" smtClean="0"/>
              <a:t>Structure:</a:t>
            </a:r>
          </a:p>
          <a:p>
            <a:r>
              <a:rPr lang="en-GB" sz="2800" dirty="0" smtClean="0"/>
              <a:t>Most commonly they ask about </a:t>
            </a:r>
            <a:r>
              <a:rPr lang="en-GB" sz="2800" u="sng" dirty="0" smtClean="0"/>
              <a:t>control rods.</a:t>
            </a:r>
          </a:p>
          <a:p>
            <a:r>
              <a:rPr lang="en-GB" sz="2800" dirty="0" smtClean="0"/>
              <a:t>Rods that </a:t>
            </a:r>
            <a:r>
              <a:rPr lang="en-GB" sz="2800" b="1" u="sng" dirty="0" smtClean="0"/>
              <a:t>absorb</a:t>
            </a:r>
            <a:r>
              <a:rPr lang="en-GB" sz="2800" dirty="0" smtClean="0"/>
              <a:t> </a:t>
            </a:r>
            <a:r>
              <a:rPr lang="en-GB" sz="2800" b="1" u="sng" dirty="0" smtClean="0"/>
              <a:t>neutrons </a:t>
            </a:r>
            <a:r>
              <a:rPr lang="en-GB" sz="2800" dirty="0" smtClean="0"/>
              <a:t>increasing or decreasing (controlling) the reaction.</a:t>
            </a:r>
          </a:p>
          <a:p>
            <a:r>
              <a:rPr lang="en-GB" sz="2800" dirty="0" smtClean="0"/>
              <a:t>Also, the coolant cycling around to carry (useful) thermal energy away and the shielding to insulate radiation.</a:t>
            </a:r>
            <a:endParaRPr lang="en-GB" sz="2800" dirty="0"/>
          </a:p>
        </p:txBody>
      </p:sp>
      <p:pic>
        <p:nvPicPr>
          <p:cNvPr id="1026" name="Picture 2" descr="http://www.frankswebspace.org.uk/ScienceAndMaths/physics/physicsGCSE/bytesize%20images/nuclearFissionOCR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2400" y="836712"/>
            <a:ext cx="5173325" cy="6000437"/>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88F95D92-AAE2-46DF-8C75-F29006BB57D7}" type="slidenum">
              <a:rPr lang="en-GB" smtClean="0"/>
              <a:pPr/>
              <a:t>22</a:t>
            </a:fld>
            <a:endParaRPr lang="en-GB"/>
          </a:p>
        </p:txBody>
      </p:sp>
    </p:spTree>
    <p:extLst>
      <p:ext uri="{BB962C8B-B14F-4D97-AF65-F5344CB8AC3E}">
        <p14:creationId xmlns:p14="http://schemas.microsoft.com/office/powerpoint/2010/main" val="29600690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5"/>
          <p:cNvSpPr txBox="1">
            <a:spLocks noChangeArrowheads="1"/>
          </p:cNvSpPr>
          <p:nvPr/>
        </p:nvSpPr>
        <p:spPr>
          <a:xfrm>
            <a:off x="395536" y="-17140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4400" b="0" i="0" u="none" strike="noStrike" kern="1200" cap="none" spc="0" normalizeH="0" baseline="0" noProof="0" dirty="0" smtClean="0">
                <a:ln>
                  <a:noFill/>
                </a:ln>
                <a:effectLst/>
                <a:uLnTx/>
                <a:uFillTx/>
                <a:latin typeface="+mj-lt"/>
                <a:ea typeface="+mj-ea"/>
                <a:cs typeface="+mj-cs"/>
              </a:rPr>
              <a:t>Nuclear reactors</a:t>
            </a:r>
            <a:endParaRPr kumimoji="0" lang="en-GB" sz="4400" b="0" i="0" u="none" strike="noStrike" kern="1200" cap="none" spc="0" normalizeH="0" baseline="0" noProof="0" dirty="0">
              <a:ln>
                <a:noFill/>
              </a:ln>
              <a:effectLst/>
              <a:uLnTx/>
              <a:uFillTx/>
              <a:latin typeface="+mj-lt"/>
              <a:ea typeface="+mj-ea"/>
              <a:cs typeface="+mj-cs"/>
            </a:endParaRPr>
          </a:p>
        </p:txBody>
      </p:sp>
      <p:sp>
        <p:nvSpPr>
          <p:cNvPr id="5" name="TextBox 4"/>
          <p:cNvSpPr txBox="1"/>
          <p:nvPr/>
        </p:nvSpPr>
        <p:spPr>
          <a:xfrm>
            <a:off x="126958" y="836712"/>
            <a:ext cx="8766756" cy="5755422"/>
          </a:xfrm>
          <a:prstGeom prst="rect">
            <a:avLst/>
          </a:prstGeom>
          <a:noFill/>
        </p:spPr>
        <p:txBody>
          <a:bodyPr wrap="square" rtlCol="0">
            <a:spAutoFit/>
          </a:bodyPr>
          <a:lstStyle/>
          <a:p>
            <a:r>
              <a:rPr lang="en-GB" sz="3200" dirty="0" smtClean="0"/>
              <a:t>Safety:</a:t>
            </a:r>
          </a:p>
          <a:p>
            <a:r>
              <a:rPr lang="en-GB" sz="3200" dirty="0" smtClean="0"/>
              <a:t>Nuclear power produces</a:t>
            </a:r>
          </a:p>
          <a:p>
            <a:r>
              <a:rPr lang="en-GB" sz="3200" dirty="0" smtClean="0"/>
              <a:t>Dangerous radiation both</a:t>
            </a:r>
          </a:p>
          <a:p>
            <a:r>
              <a:rPr lang="en-GB" sz="3200" dirty="0" smtClean="0"/>
              <a:t>when useful and the waste</a:t>
            </a:r>
          </a:p>
          <a:p>
            <a:r>
              <a:rPr lang="en-GB" sz="3200" dirty="0" smtClean="0"/>
              <a:t>left afterwards.</a:t>
            </a:r>
          </a:p>
          <a:p>
            <a:r>
              <a:rPr lang="en-GB" sz="3200" dirty="0" smtClean="0"/>
              <a:t>Students frequently refer to</a:t>
            </a:r>
          </a:p>
          <a:p>
            <a:r>
              <a:rPr lang="en-GB" sz="3200" dirty="0"/>
              <a:t>p</a:t>
            </a:r>
            <a:r>
              <a:rPr lang="en-GB" sz="3200" dirty="0" smtClean="0"/>
              <a:t>rotective gear needing to be worn when asked about waste and safety HOWEVER this is only one area of importance.</a:t>
            </a:r>
          </a:p>
          <a:p>
            <a:endParaRPr lang="en-GB" sz="1600" dirty="0"/>
          </a:p>
          <a:p>
            <a:r>
              <a:rPr lang="en-GB" sz="3200" dirty="0" smtClean="0"/>
              <a:t>THERE ARE DANGERS </a:t>
            </a:r>
            <a:r>
              <a:rPr lang="en-GB" sz="3200" u="sng" dirty="0" smtClean="0"/>
              <a:t>AND</a:t>
            </a:r>
            <a:r>
              <a:rPr lang="en-GB" sz="3200" dirty="0" smtClean="0"/>
              <a:t> SAFETY POINTS YOU CAN DISCUSS!</a:t>
            </a:r>
            <a:endParaRPr lang="en-GB" sz="3600" dirty="0" smtClean="0"/>
          </a:p>
        </p:txBody>
      </p:sp>
      <p:pic>
        <p:nvPicPr>
          <p:cNvPr id="2050" name="Picture 2" descr="http://static.guim.co.uk/sys-images/Guardian/About/General/2012/2/28/1330455551261/Workers-walk-at-the-emerg-007.jpg"/>
          <p:cNvPicPr>
            <a:picLocks noChangeAspect="1" noChangeArrowheads="1"/>
          </p:cNvPicPr>
          <p:nvPr/>
        </p:nvPicPr>
        <p:blipFill rotWithShape="1">
          <a:blip r:embed="rId2">
            <a:extLst>
              <a:ext uri="{28A0092B-C50C-407E-A947-70E740481C1C}">
                <a14:useLocalDpi xmlns:a14="http://schemas.microsoft.com/office/drawing/2010/main" val="0"/>
              </a:ext>
            </a:extLst>
          </a:blip>
          <a:srcRect l="7327" r="16254"/>
          <a:stretch/>
        </p:blipFill>
        <p:spPr bwMode="auto">
          <a:xfrm>
            <a:off x="5436096" y="723746"/>
            <a:ext cx="3348000" cy="2628900"/>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88F95D92-AAE2-46DF-8C75-F29006BB57D7}" type="slidenum">
              <a:rPr lang="en-GB" smtClean="0"/>
              <a:pPr/>
              <a:t>23</a:t>
            </a:fld>
            <a:endParaRPr lang="en-GB"/>
          </a:p>
        </p:txBody>
      </p:sp>
    </p:spTree>
    <p:extLst>
      <p:ext uri="{BB962C8B-B14F-4D97-AF65-F5344CB8AC3E}">
        <p14:creationId xmlns:p14="http://schemas.microsoft.com/office/powerpoint/2010/main" val="297556479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3516" y="980728"/>
            <a:ext cx="4824536" cy="707886"/>
          </a:xfrm>
          <a:prstGeom prst="rect">
            <a:avLst/>
          </a:prstGeom>
          <a:noFill/>
        </p:spPr>
        <p:txBody>
          <a:bodyPr wrap="square" rtlCol="0">
            <a:spAutoFit/>
          </a:bodyPr>
          <a:lstStyle/>
          <a:p>
            <a:r>
              <a:rPr lang="en-GB" sz="2000" dirty="0"/>
              <a:t>• fuel rods have high temperature when removed from </a:t>
            </a:r>
            <a:r>
              <a:rPr lang="en-GB" sz="2000" dirty="0" smtClean="0"/>
              <a:t>reactor</a:t>
            </a:r>
            <a:endParaRPr lang="en-GB" sz="2000" dirty="0"/>
          </a:p>
        </p:txBody>
      </p:sp>
      <p:sp>
        <p:nvSpPr>
          <p:cNvPr id="3" name="TextBox 2"/>
          <p:cNvSpPr txBox="1"/>
          <p:nvPr/>
        </p:nvSpPr>
        <p:spPr>
          <a:xfrm>
            <a:off x="47557" y="1850347"/>
            <a:ext cx="4810495" cy="707886"/>
          </a:xfrm>
          <a:prstGeom prst="rect">
            <a:avLst/>
          </a:prstGeom>
          <a:noFill/>
        </p:spPr>
        <p:txBody>
          <a:bodyPr wrap="square" rtlCol="0">
            <a:spAutoFit/>
          </a:bodyPr>
          <a:lstStyle/>
          <a:p>
            <a:r>
              <a:rPr lang="en-GB" sz="2000" dirty="0"/>
              <a:t>• different types of ionising radiation produce different </a:t>
            </a:r>
            <a:r>
              <a:rPr lang="en-GB" sz="2000" dirty="0" smtClean="0"/>
              <a:t>dangers</a:t>
            </a:r>
            <a:endParaRPr lang="en-GB" sz="2000" dirty="0"/>
          </a:p>
        </p:txBody>
      </p:sp>
      <p:sp>
        <p:nvSpPr>
          <p:cNvPr id="4" name="TextBox 3"/>
          <p:cNvSpPr txBox="1"/>
          <p:nvPr/>
        </p:nvSpPr>
        <p:spPr>
          <a:xfrm>
            <a:off x="22870" y="2731824"/>
            <a:ext cx="4824536" cy="707886"/>
          </a:xfrm>
          <a:prstGeom prst="rect">
            <a:avLst/>
          </a:prstGeom>
          <a:noFill/>
        </p:spPr>
        <p:txBody>
          <a:bodyPr wrap="square" rtlCol="0">
            <a:spAutoFit/>
          </a:bodyPr>
          <a:lstStyle/>
          <a:p>
            <a:r>
              <a:rPr lang="en-GB" sz="2000" dirty="0"/>
              <a:t>• energy from the ionising radiation can be absorbed by the </a:t>
            </a:r>
            <a:r>
              <a:rPr lang="en-GB" sz="2000" dirty="0" smtClean="0"/>
              <a:t>human body</a:t>
            </a:r>
            <a:endParaRPr lang="en-GB" sz="2000" dirty="0"/>
          </a:p>
        </p:txBody>
      </p:sp>
      <p:sp>
        <p:nvSpPr>
          <p:cNvPr id="5" name="TextBox 4"/>
          <p:cNvSpPr txBox="1"/>
          <p:nvPr/>
        </p:nvSpPr>
        <p:spPr>
          <a:xfrm>
            <a:off x="47557" y="3748282"/>
            <a:ext cx="4810495" cy="1015663"/>
          </a:xfrm>
          <a:prstGeom prst="rect">
            <a:avLst/>
          </a:prstGeom>
          <a:noFill/>
        </p:spPr>
        <p:txBody>
          <a:bodyPr wrap="square" rtlCol="0">
            <a:spAutoFit/>
          </a:bodyPr>
          <a:lstStyle/>
          <a:p>
            <a:r>
              <a:rPr lang="en-GB" sz="2000" dirty="0"/>
              <a:t>• (prolonged) exposure to radiation can cause {tissue / cell} </a:t>
            </a:r>
            <a:r>
              <a:rPr lang="en-GB" sz="2000" dirty="0" smtClean="0"/>
              <a:t>damage and </a:t>
            </a:r>
            <a:r>
              <a:rPr lang="en-GB" sz="2000" dirty="0"/>
              <a:t>{</a:t>
            </a:r>
            <a:r>
              <a:rPr lang="en-GB" sz="2000" dirty="0" smtClean="0"/>
              <a:t>mutation/ </a:t>
            </a:r>
            <a:r>
              <a:rPr lang="en-GB" sz="2000" dirty="0"/>
              <a:t>damage to DNA</a:t>
            </a:r>
            <a:r>
              <a:rPr lang="en-GB" sz="2000" dirty="0" smtClean="0"/>
              <a:t>}</a:t>
            </a:r>
            <a:endParaRPr lang="en-GB" sz="2000" dirty="0"/>
          </a:p>
        </p:txBody>
      </p:sp>
      <p:sp>
        <p:nvSpPr>
          <p:cNvPr id="6" name="TextBox 5"/>
          <p:cNvSpPr txBox="1"/>
          <p:nvPr/>
        </p:nvSpPr>
        <p:spPr>
          <a:xfrm>
            <a:off x="54453" y="5966702"/>
            <a:ext cx="4803599" cy="707886"/>
          </a:xfrm>
          <a:prstGeom prst="rect">
            <a:avLst/>
          </a:prstGeom>
          <a:noFill/>
        </p:spPr>
        <p:txBody>
          <a:bodyPr wrap="square" rtlCol="0">
            <a:spAutoFit/>
          </a:bodyPr>
          <a:lstStyle/>
          <a:p>
            <a:r>
              <a:rPr lang="en-GB" sz="2000" dirty="0"/>
              <a:t>• leak from {reactor / rods / reprocessing unit </a:t>
            </a:r>
            <a:r>
              <a:rPr lang="en-GB" sz="2000" dirty="0" smtClean="0"/>
              <a:t>}</a:t>
            </a:r>
            <a:endParaRPr lang="en-GB" sz="2000" dirty="0"/>
          </a:p>
        </p:txBody>
      </p:sp>
      <p:sp>
        <p:nvSpPr>
          <p:cNvPr id="7" name="TextBox 6"/>
          <p:cNvSpPr txBox="1"/>
          <p:nvPr/>
        </p:nvSpPr>
        <p:spPr>
          <a:xfrm>
            <a:off x="47557" y="4941168"/>
            <a:ext cx="4810495" cy="707886"/>
          </a:xfrm>
          <a:prstGeom prst="rect">
            <a:avLst/>
          </a:prstGeom>
          <a:noFill/>
        </p:spPr>
        <p:txBody>
          <a:bodyPr wrap="square" rtlCol="0">
            <a:spAutoFit/>
          </a:bodyPr>
          <a:lstStyle/>
          <a:p>
            <a:r>
              <a:rPr lang="en-GB" sz="2000" dirty="0"/>
              <a:t>• increased risk due to long term exposure to raised </a:t>
            </a:r>
            <a:r>
              <a:rPr lang="en-GB" sz="2000" dirty="0" smtClean="0"/>
              <a:t>background levels </a:t>
            </a:r>
            <a:r>
              <a:rPr lang="en-GB" sz="2000" dirty="0"/>
              <a:t>of </a:t>
            </a:r>
            <a:r>
              <a:rPr lang="en-GB" sz="2000" dirty="0" smtClean="0"/>
              <a:t>radiation</a:t>
            </a:r>
            <a:endParaRPr lang="en-GB" sz="2000" dirty="0"/>
          </a:p>
        </p:txBody>
      </p:sp>
      <p:sp>
        <p:nvSpPr>
          <p:cNvPr id="8" name="Rectangle 7"/>
          <p:cNvSpPr/>
          <p:nvPr/>
        </p:nvSpPr>
        <p:spPr>
          <a:xfrm>
            <a:off x="33516" y="334397"/>
            <a:ext cx="1144224" cy="646331"/>
          </a:xfrm>
          <a:prstGeom prst="rect">
            <a:avLst/>
          </a:prstGeom>
        </p:spPr>
        <p:txBody>
          <a:bodyPr wrap="none">
            <a:spAutoFit/>
          </a:bodyPr>
          <a:lstStyle/>
          <a:p>
            <a:r>
              <a:rPr lang="en-GB" sz="3600" b="1" dirty="0"/>
              <a:t>Risks</a:t>
            </a:r>
          </a:p>
        </p:txBody>
      </p:sp>
      <p:sp>
        <p:nvSpPr>
          <p:cNvPr id="9" name="Rectangle 8"/>
          <p:cNvSpPr/>
          <p:nvPr/>
        </p:nvSpPr>
        <p:spPr>
          <a:xfrm>
            <a:off x="4844234" y="355203"/>
            <a:ext cx="3340915" cy="584775"/>
          </a:xfrm>
          <a:prstGeom prst="rect">
            <a:avLst/>
          </a:prstGeom>
        </p:spPr>
        <p:txBody>
          <a:bodyPr wrap="none">
            <a:spAutoFit/>
          </a:bodyPr>
          <a:lstStyle/>
          <a:p>
            <a:r>
              <a:rPr lang="en-GB" sz="3200" b="1" dirty="0"/>
              <a:t>Safety precautions</a:t>
            </a:r>
          </a:p>
        </p:txBody>
      </p:sp>
      <p:sp>
        <p:nvSpPr>
          <p:cNvPr id="11" name="Rectangle 10"/>
          <p:cNvSpPr/>
          <p:nvPr/>
        </p:nvSpPr>
        <p:spPr>
          <a:xfrm>
            <a:off x="4844235" y="970757"/>
            <a:ext cx="4176464" cy="707886"/>
          </a:xfrm>
          <a:prstGeom prst="rect">
            <a:avLst/>
          </a:prstGeom>
        </p:spPr>
        <p:txBody>
          <a:bodyPr wrap="square">
            <a:spAutoFit/>
          </a:bodyPr>
          <a:lstStyle/>
          <a:p>
            <a:r>
              <a:rPr lang="en-GB" sz="2000" dirty="0"/>
              <a:t>• protective clothing and handling systems should be used</a:t>
            </a:r>
          </a:p>
        </p:txBody>
      </p:sp>
      <p:sp>
        <p:nvSpPr>
          <p:cNvPr id="12" name="Rectangle 11"/>
          <p:cNvSpPr/>
          <p:nvPr/>
        </p:nvSpPr>
        <p:spPr>
          <a:xfrm>
            <a:off x="4858052" y="1850347"/>
            <a:ext cx="4176465" cy="707886"/>
          </a:xfrm>
          <a:prstGeom prst="rect">
            <a:avLst/>
          </a:prstGeom>
        </p:spPr>
        <p:txBody>
          <a:bodyPr wrap="square">
            <a:spAutoFit/>
          </a:bodyPr>
          <a:lstStyle/>
          <a:p>
            <a:r>
              <a:rPr lang="en-GB" sz="2000" dirty="0"/>
              <a:t>• minimise exposure to the ionising radiation</a:t>
            </a:r>
          </a:p>
        </p:txBody>
      </p:sp>
      <p:sp>
        <p:nvSpPr>
          <p:cNvPr id="13" name="Rectangle 12"/>
          <p:cNvSpPr/>
          <p:nvPr/>
        </p:nvSpPr>
        <p:spPr>
          <a:xfrm>
            <a:off x="4844234" y="2727300"/>
            <a:ext cx="4176465" cy="707886"/>
          </a:xfrm>
          <a:prstGeom prst="rect">
            <a:avLst/>
          </a:prstGeom>
        </p:spPr>
        <p:txBody>
          <a:bodyPr wrap="square">
            <a:spAutoFit/>
          </a:bodyPr>
          <a:lstStyle/>
          <a:p>
            <a:r>
              <a:rPr lang="en-GB" sz="2000" dirty="0"/>
              <a:t>• intensity of radiation decreases with distance from the source</a:t>
            </a:r>
          </a:p>
        </p:txBody>
      </p:sp>
      <p:sp>
        <p:nvSpPr>
          <p:cNvPr id="14" name="Rectangle 13"/>
          <p:cNvSpPr/>
          <p:nvPr/>
        </p:nvSpPr>
        <p:spPr>
          <a:xfrm>
            <a:off x="4858052" y="3902170"/>
            <a:ext cx="4176465" cy="707886"/>
          </a:xfrm>
          <a:prstGeom prst="rect">
            <a:avLst/>
          </a:prstGeom>
        </p:spPr>
        <p:txBody>
          <a:bodyPr wrap="square">
            <a:spAutoFit/>
          </a:bodyPr>
          <a:lstStyle/>
          <a:p>
            <a:r>
              <a:rPr lang="en-GB" sz="2000" dirty="0"/>
              <a:t>• personal radiation dose should be monitored</a:t>
            </a:r>
          </a:p>
        </p:txBody>
      </p:sp>
      <p:sp>
        <p:nvSpPr>
          <p:cNvPr id="15" name="Rectangle 14"/>
          <p:cNvSpPr/>
          <p:nvPr/>
        </p:nvSpPr>
        <p:spPr>
          <a:xfrm>
            <a:off x="4844234" y="4971945"/>
            <a:ext cx="4176465" cy="707886"/>
          </a:xfrm>
          <a:prstGeom prst="rect">
            <a:avLst/>
          </a:prstGeom>
        </p:spPr>
        <p:txBody>
          <a:bodyPr wrap="square">
            <a:spAutoFit/>
          </a:bodyPr>
          <a:lstStyle/>
          <a:p>
            <a:r>
              <a:rPr lang="en-GB" sz="2000" dirty="0"/>
              <a:t>• monitoring of background levels of radiation</a:t>
            </a:r>
          </a:p>
        </p:txBody>
      </p:sp>
      <p:sp>
        <p:nvSpPr>
          <p:cNvPr id="16" name="Rectangle 15"/>
          <p:cNvSpPr/>
          <p:nvPr/>
        </p:nvSpPr>
        <p:spPr>
          <a:xfrm>
            <a:off x="4831025" y="6126008"/>
            <a:ext cx="3720121" cy="400110"/>
          </a:xfrm>
          <a:prstGeom prst="rect">
            <a:avLst/>
          </a:prstGeom>
        </p:spPr>
        <p:txBody>
          <a:bodyPr wrap="none">
            <a:spAutoFit/>
          </a:bodyPr>
          <a:lstStyle/>
          <a:p>
            <a:r>
              <a:rPr lang="en-GB" sz="2000" dirty="0"/>
              <a:t>• use of canister to carry fuel rods</a:t>
            </a:r>
          </a:p>
        </p:txBody>
      </p:sp>
      <p:cxnSp>
        <p:nvCxnSpPr>
          <p:cNvPr id="18" name="Straight Connector 17"/>
          <p:cNvCxnSpPr/>
          <p:nvPr/>
        </p:nvCxnSpPr>
        <p:spPr>
          <a:xfrm>
            <a:off x="4716016" y="378449"/>
            <a:ext cx="27027" cy="6170915"/>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Slide Number Placeholder 9"/>
          <p:cNvSpPr>
            <a:spLocks noGrp="1"/>
          </p:cNvSpPr>
          <p:nvPr>
            <p:ph type="sldNum" sz="quarter" idx="12"/>
          </p:nvPr>
        </p:nvSpPr>
        <p:spPr/>
        <p:txBody>
          <a:bodyPr/>
          <a:lstStyle/>
          <a:p>
            <a:fld id="{88F95D92-AAE2-46DF-8C75-F29006BB57D7}" type="slidenum">
              <a:rPr lang="en-GB" smtClean="0"/>
              <a:pPr/>
              <a:t>24</a:t>
            </a:fld>
            <a:endParaRPr lang="en-GB"/>
          </a:p>
        </p:txBody>
      </p:sp>
    </p:spTree>
    <p:extLst>
      <p:ext uri="{BB962C8B-B14F-4D97-AF65-F5344CB8AC3E}">
        <p14:creationId xmlns:p14="http://schemas.microsoft.com/office/powerpoint/2010/main" val="1184621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Effect transition="in" filter="fade">
                                      <p:cBhvr>
                                        <p:cTn id="15" dur="500"/>
                                        <p:tgtEl>
                                          <p:spTgt spid="4">
                                            <p:txEl>
                                              <p:pRg st="0" end="0"/>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Effect transition="in" filter="fade">
                                      <p:cBhvr>
                                        <p:cTn id="19" dur="500"/>
                                        <p:tgtEl>
                                          <p:spTgt spid="5">
                                            <p:txEl>
                                              <p:pRg st="0" end="0"/>
                                            </p:tx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animEffect transition="in" filter="fade">
                                      <p:cBhvr>
                                        <p:cTn id="23" dur="500"/>
                                        <p:tgtEl>
                                          <p:spTgt spid="7">
                                            <p:txEl>
                                              <p:pRg st="0" end="0"/>
                                            </p:txEl>
                                          </p:spTgt>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animEffect transition="in" filter="fade">
                                      <p:cBhvr>
                                        <p:cTn id="27" dur="500"/>
                                        <p:tgtEl>
                                          <p:spTgt spid="6">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
                                            <p:txEl>
                                              <p:pRg st="0" end="0"/>
                                            </p:txEl>
                                          </p:spTgt>
                                        </p:tgtEl>
                                        <p:attrNameLst>
                                          <p:attrName>style.visibility</p:attrName>
                                        </p:attrNameLst>
                                      </p:cBhvr>
                                      <p:to>
                                        <p:strVal val="visible"/>
                                      </p:to>
                                    </p:set>
                                    <p:animEffect transition="in" filter="fade">
                                      <p:cBhvr>
                                        <p:cTn id="32" dur="500"/>
                                        <p:tgtEl>
                                          <p:spTgt spid="11">
                                            <p:txEl>
                                              <p:pRg st="0" end="0"/>
                                            </p:txEl>
                                          </p:spTgt>
                                        </p:tgtEl>
                                      </p:cBhvr>
                                    </p:animEffect>
                                  </p:childTnLst>
                                </p:cTn>
                              </p:par>
                            </p:childTnLst>
                          </p:cTn>
                        </p:par>
                        <p:par>
                          <p:cTn id="33" fill="hold">
                            <p:stCondLst>
                              <p:cond delay="500"/>
                            </p:stCondLst>
                            <p:childTnLst>
                              <p:par>
                                <p:cTn id="34" presetID="10" presetClass="entr" presetSubtype="0" fill="hold" grpId="0" nodeType="afterEffect">
                                  <p:stCondLst>
                                    <p:cond delay="0"/>
                                  </p:stCondLst>
                                  <p:childTnLst>
                                    <p:set>
                                      <p:cBhvr>
                                        <p:cTn id="35" dur="1" fill="hold">
                                          <p:stCondLst>
                                            <p:cond delay="0"/>
                                          </p:stCondLst>
                                        </p:cTn>
                                        <p:tgtEl>
                                          <p:spTgt spid="12">
                                            <p:txEl>
                                              <p:pRg st="0" end="0"/>
                                            </p:txEl>
                                          </p:spTgt>
                                        </p:tgtEl>
                                        <p:attrNameLst>
                                          <p:attrName>style.visibility</p:attrName>
                                        </p:attrNameLst>
                                      </p:cBhvr>
                                      <p:to>
                                        <p:strVal val="visible"/>
                                      </p:to>
                                    </p:set>
                                    <p:animEffect transition="in" filter="fade">
                                      <p:cBhvr>
                                        <p:cTn id="36" dur="500"/>
                                        <p:tgtEl>
                                          <p:spTgt spid="12">
                                            <p:txEl>
                                              <p:pRg st="0" end="0"/>
                                            </p:txEl>
                                          </p:spTgt>
                                        </p:tgtEl>
                                      </p:cBhvr>
                                    </p:animEffect>
                                  </p:childTnLst>
                                </p:cTn>
                              </p:par>
                            </p:childTnLst>
                          </p:cTn>
                        </p:par>
                        <p:par>
                          <p:cTn id="37" fill="hold">
                            <p:stCondLst>
                              <p:cond delay="1000"/>
                            </p:stCondLst>
                            <p:childTnLst>
                              <p:par>
                                <p:cTn id="38" presetID="10" presetClass="entr" presetSubtype="0" fill="hold" grpId="0" nodeType="afterEffect">
                                  <p:stCondLst>
                                    <p:cond delay="0"/>
                                  </p:stCondLst>
                                  <p:childTnLst>
                                    <p:set>
                                      <p:cBhvr>
                                        <p:cTn id="39" dur="1" fill="hold">
                                          <p:stCondLst>
                                            <p:cond delay="0"/>
                                          </p:stCondLst>
                                        </p:cTn>
                                        <p:tgtEl>
                                          <p:spTgt spid="13">
                                            <p:txEl>
                                              <p:pRg st="0" end="0"/>
                                            </p:txEl>
                                          </p:spTgt>
                                        </p:tgtEl>
                                        <p:attrNameLst>
                                          <p:attrName>style.visibility</p:attrName>
                                        </p:attrNameLst>
                                      </p:cBhvr>
                                      <p:to>
                                        <p:strVal val="visible"/>
                                      </p:to>
                                    </p:set>
                                    <p:animEffect transition="in" filter="fade">
                                      <p:cBhvr>
                                        <p:cTn id="40" dur="500"/>
                                        <p:tgtEl>
                                          <p:spTgt spid="13">
                                            <p:txEl>
                                              <p:pRg st="0" end="0"/>
                                            </p:txEl>
                                          </p:spTgt>
                                        </p:tgtEl>
                                      </p:cBhvr>
                                    </p:animEffect>
                                  </p:childTnLst>
                                </p:cTn>
                              </p:par>
                            </p:childTnLst>
                          </p:cTn>
                        </p:par>
                        <p:par>
                          <p:cTn id="41" fill="hold">
                            <p:stCondLst>
                              <p:cond delay="1500"/>
                            </p:stCondLst>
                            <p:childTnLst>
                              <p:par>
                                <p:cTn id="42" presetID="10" presetClass="entr" presetSubtype="0" fill="hold" grpId="0" nodeType="afterEffect">
                                  <p:stCondLst>
                                    <p:cond delay="0"/>
                                  </p:stCondLst>
                                  <p:childTnLst>
                                    <p:set>
                                      <p:cBhvr>
                                        <p:cTn id="43" dur="1" fill="hold">
                                          <p:stCondLst>
                                            <p:cond delay="0"/>
                                          </p:stCondLst>
                                        </p:cTn>
                                        <p:tgtEl>
                                          <p:spTgt spid="14">
                                            <p:txEl>
                                              <p:pRg st="0" end="0"/>
                                            </p:txEl>
                                          </p:spTgt>
                                        </p:tgtEl>
                                        <p:attrNameLst>
                                          <p:attrName>style.visibility</p:attrName>
                                        </p:attrNameLst>
                                      </p:cBhvr>
                                      <p:to>
                                        <p:strVal val="visible"/>
                                      </p:to>
                                    </p:set>
                                    <p:animEffect transition="in" filter="fade">
                                      <p:cBhvr>
                                        <p:cTn id="44" dur="500"/>
                                        <p:tgtEl>
                                          <p:spTgt spid="14">
                                            <p:txEl>
                                              <p:pRg st="0" end="0"/>
                                            </p:txEl>
                                          </p:spTgt>
                                        </p:tgtEl>
                                      </p:cBhvr>
                                    </p:animEffect>
                                  </p:childTnLst>
                                </p:cTn>
                              </p:par>
                            </p:childTnLst>
                          </p:cTn>
                        </p:par>
                        <p:par>
                          <p:cTn id="45" fill="hold">
                            <p:stCondLst>
                              <p:cond delay="2000"/>
                            </p:stCondLst>
                            <p:childTnLst>
                              <p:par>
                                <p:cTn id="46" presetID="10" presetClass="entr" presetSubtype="0" fill="hold" grpId="0" nodeType="afterEffect">
                                  <p:stCondLst>
                                    <p:cond delay="0"/>
                                  </p:stCondLst>
                                  <p:childTnLst>
                                    <p:set>
                                      <p:cBhvr>
                                        <p:cTn id="47" dur="1" fill="hold">
                                          <p:stCondLst>
                                            <p:cond delay="0"/>
                                          </p:stCondLst>
                                        </p:cTn>
                                        <p:tgtEl>
                                          <p:spTgt spid="15">
                                            <p:txEl>
                                              <p:pRg st="0" end="0"/>
                                            </p:txEl>
                                          </p:spTgt>
                                        </p:tgtEl>
                                        <p:attrNameLst>
                                          <p:attrName>style.visibility</p:attrName>
                                        </p:attrNameLst>
                                      </p:cBhvr>
                                      <p:to>
                                        <p:strVal val="visible"/>
                                      </p:to>
                                    </p:set>
                                    <p:animEffect transition="in" filter="fade">
                                      <p:cBhvr>
                                        <p:cTn id="48" dur="500"/>
                                        <p:tgtEl>
                                          <p:spTgt spid="15">
                                            <p:txEl>
                                              <p:pRg st="0" end="0"/>
                                            </p:txEl>
                                          </p:spTgt>
                                        </p:tgtEl>
                                      </p:cBhvr>
                                    </p:animEffect>
                                  </p:childTnLst>
                                </p:cTn>
                              </p:par>
                            </p:childTnLst>
                          </p:cTn>
                        </p:par>
                        <p:par>
                          <p:cTn id="49" fill="hold">
                            <p:stCondLst>
                              <p:cond delay="2500"/>
                            </p:stCondLst>
                            <p:childTnLst>
                              <p:par>
                                <p:cTn id="50" presetID="10" presetClass="entr" presetSubtype="0" fill="hold" grpId="0" nodeType="afterEffect">
                                  <p:stCondLst>
                                    <p:cond delay="0"/>
                                  </p:stCondLst>
                                  <p:childTnLst>
                                    <p:set>
                                      <p:cBhvr>
                                        <p:cTn id="51" dur="1" fill="hold">
                                          <p:stCondLst>
                                            <p:cond delay="0"/>
                                          </p:stCondLst>
                                        </p:cTn>
                                        <p:tgtEl>
                                          <p:spTgt spid="16">
                                            <p:txEl>
                                              <p:pRg st="0" end="0"/>
                                            </p:txEl>
                                          </p:spTgt>
                                        </p:tgtEl>
                                        <p:attrNameLst>
                                          <p:attrName>style.visibility</p:attrName>
                                        </p:attrNameLst>
                                      </p:cBhvr>
                                      <p:to>
                                        <p:strVal val="visible"/>
                                      </p:to>
                                    </p:set>
                                    <p:animEffect transition="in" filter="fade">
                                      <p:cBhvr>
                                        <p:cTn id="52" dur="5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P spid="3" grpId="0" build="allAtOnce"/>
      <p:bldP spid="4" grpId="0" build="allAtOnce"/>
      <p:bldP spid="5" grpId="0" build="allAtOnce"/>
      <p:bldP spid="6" grpId="0" build="allAtOnce"/>
      <p:bldP spid="7" grpId="0" build="allAtOnce"/>
      <p:bldP spid="11" grpId="0" build="allAtOnce"/>
      <p:bldP spid="12" grpId="0" build="allAtOnce"/>
      <p:bldP spid="13" grpId="0" build="allAtOnce"/>
      <p:bldP spid="14" grpId="0" build="allAtOnce"/>
      <p:bldP spid="15" grpId="0" build="allAtOnce"/>
      <p:bldP spid="16"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Acceleration</a:t>
            </a:r>
            <a:endParaRPr lang="en-GB" dirty="0"/>
          </a:p>
        </p:txBody>
      </p:sp>
      <p:sp>
        <p:nvSpPr>
          <p:cNvPr id="3" name="Content Placeholder 2"/>
          <p:cNvSpPr>
            <a:spLocks noGrp="1"/>
          </p:cNvSpPr>
          <p:nvPr>
            <p:ph idx="1"/>
          </p:nvPr>
        </p:nvSpPr>
        <p:spPr>
          <a:xfrm>
            <a:off x="467544" y="1340768"/>
            <a:ext cx="8229600" cy="1136330"/>
          </a:xfrm>
        </p:spPr>
        <p:txBody>
          <a:bodyPr>
            <a:normAutofit fontScale="85000" lnSpcReduction="10000"/>
          </a:bodyPr>
          <a:lstStyle/>
          <a:p>
            <a:pPr>
              <a:buNone/>
            </a:pPr>
            <a:r>
              <a:rPr lang="en-GB" dirty="0" smtClean="0"/>
              <a:t>You should be able to calculate the acceleration of an object from its change in velocity and the time taken.</a:t>
            </a:r>
          </a:p>
          <a:p>
            <a:pPr>
              <a:buNone/>
            </a:pPr>
            <a:endParaRPr lang="en-GB" dirty="0"/>
          </a:p>
        </p:txBody>
      </p:sp>
      <p:sp>
        <p:nvSpPr>
          <p:cNvPr id="4" name="TextBox 3"/>
          <p:cNvSpPr txBox="1"/>
          <p:nvPr/>
        </p:nvSpPr>
        <p:spPr>
          <a:xfrm>
            <a:off x="539552" y="2492896"/>
            <a:ext cx="6480720" cy="1200329"/>
          </a:xfrm>
          <a:prstGeom prst="rect">
            <a:avLst/>
          </a:prstGeom>
          <a:noFill/>
        </p:spPr>
        <p:txBody>
          <a:bodyPr wrap="square" rtlCol="0">
            <a:spAutoFit/>
          </a:bodyPr>
          <a:lstStyle/>
          <a:p>
            <a:r>
              <a:rPr lang="en-GB" sz="2400" b="1" dirty="0" smtClean="0"/>
              <a:t>		                change in velocity (m/s)</a:t>
            </a:r>
          </a:p>
          <a:p>
            <a:r>
              <a:rPr lang="en-GB" sz="2400" b="1" dirty="0" smtClean="0"/>
              <a:t>Acceleration (m/s²) =  -----------------------------------</a:t>
            </a:r>
            <a:endParaRPr lang="en-GB" sz="2400" b="1" dirty="0"/>
          </a:p>
          <a:p>
            <a:r>
              <a:rPr lang="en-GB" sz="2400" b="1" dirty="0" smtClean="0"/>
              <a:t>			           time taken (s)</a:t>
            </a:r>
            <a:endParaRPr lang="en-GB" sz="2400" b="1" dirty="0"/>
          </a:p>
        </p:txBody>
      </p:sp>
      <p:sp>
        <p:nvSpPr>
          <p:cNvPr id="5" name="TextBox 4"/>
          <p:cNvSpPr txBox="1"/>
          <p:nvPr/>
        </p:nvSpPr>
        <p:spPr>
          <a:xfrm>
            <a:off x="251520" y="3933056"/>
            <a:ext cx="4176464" cy="1384995"/>
          </a:xfrm>
          <a:prstGeom prst="rect">
            <a:avLst/>
          </a:prstGeom>
          <a:noFill/>
        </p:spPr>
        <p:txBody>
          <a:bodyPr wrap="square" rtlCol="0">
            <a:spAutoFit/>
          </a:bodyPr>
          <a:lstStyle/>
          <a:p>
            <a:r>
              <a:rPr lang="en-GB" sz="2800" b="1" dirty="0" smtClean="0"/>
              <a:t>		       v (m/s)</a:t>
            </a:r>
          </a:p>
          <a:p>
            <a:r>
              <a:rPr lang="en-GB" sz="2800" b="1" dirty="0" smtClean="0"/>
              <a:t>acc (m/s²) =   -----------------</a:t>
            </a:r>
          </a:p>
          <a:p>
            <a:r>
              <a:rPr lang="en-GB" sz="2800" b="1" dirty="0" smtClean="0"/>
              <a:t>		         t (s)</a:t>
            </a:r>
            <a:endParaRPr lang="en-GB" sz="2800" b="1" dirty="0"/>
          </a:p>
        </p:txBody>
      </p:sp>
      <p:pic>
        <p:nvPicPr>
          <p:cNvPr id="12290" name="Picture 2" descr="http://t1.gstatic.com/images?q=tbn:ANd9GcShkWkyHv6sZRwx9UC1_kn-zwZE9ychRURrVEjFUhxMvr-oAvLgPh3yyhHk"/>
          <p:cNvPicPr>
            <a:picLocks noChangeAspect="1" noChangeArrowheads="1"/>
          </p:cNvPicPr>
          <p:nvPr/>
        </p:nvPicPr>
        <p:blipFill>
          <a:blip r:embed="rId2" cstate="print"/>
          <a:srcRect/>
          <a:stretch>
            <a:fillRect/>
          </a:stretch>
        </p:blipFill>
        <p:spPr bwMode="auto">
          <a:xfrm>
            <a:off x="4625713" y="3717032"/>
            <a:ext cx="4518288" cy="3140968"/>
          </a:xfrm>
          <a:prstGeom prst="rect">
            <a:avLst/>
          </a:prstGeom>
          <a:noFill/>
        </p:spPr>
      </p:pic>
      <p:sp>
        <p:nvSpPr>
          <p:cNvPr id="6" name="Slide Number Placeholder 5"/>
          <p:cNvSpPr>
            <a:spLocks noGrp="1"/>
          </p:cNvSpPr>
          <p:nvPr>
            <p:ph type="sldNum" sz="quarter" idx="12"/>
          </p:nvPr>
        </p:nvSpPr>
        <p:spPr/>
        <p:txBody>
          <a:bodyPr/>
          <a:lstStyle/>
          <a:p>
            <a:fld id="{88F95D92-AAE2-46DF-8C75-F29006BB57D7}" type="slidenum">
              <a:rPr lang="en-GB" smtClean="0"/>
              <a:pPr/>
              <a:t>3</a:t>
            </a:fld>
            <a:endParaRPr lang="en-GB"/>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Force and weight</a:t>
            </a:r>
            <a:endParaRPr lang="en-GB" dirty="0"/>
          </a:p>
        </p:txBody>
      </p:sp>
      <p:sp>
        <p:nvSpPr>
          <p:cNvPr id="10" name="Content Placeholder 2"/>
          <p:cNvSpPr>
            <a:spLocks noGrp="1"/>
          </p:cNvSpPr>
          <p:nvPr>
            <p:ph idx="1"/>
          </p:nvPr>
        </p:nvSpPr>
        <p:spPr>
          <a:xfrm>
            <a:off x="72008" y="5373216"/>
            <a:ext cx="8229600" cy="1252736"/>
          </a:xfrm>
        </p:spPr>
        <p:txBody>
          <a:bodyPr/>
          <a:lstStyle/>
          <a:p>
            <a:pPr>
              <a:buNone/>
            </a:pPr>
            <a:r>
              <a:rPr lang="en-GB" dirty="0" smtClean="0"/>
              <a:t>Remember! Weight is a force and so it’s units are </a:t>
            </a:r>
            <a:r>
              <a:rPr lang="en-GB" dirty="0" err="1" smtClean="0"/>
              <a:t>newtons</a:t>
            </a:r>
            <a:r>
              <a:rPr lang="en-GB" dirty="0" smtClean="0"/>
              <a:t> (mass is measured in kilograms).</a:t>
            </a:r>
            <a:endParaRPr lang="en-GB" dirty="0"/>
          </a:p>
        </p:txBody>
      </p:sp>
      <p:sp>
        <p:nvSpPr>
          <p:cNvPr id="4" name="TextBox 3"/>
          <p:cNvSpPr txBox="1"/>
          <p:nvPr/>
        </p:nvSpPr>
        <p:spPr>
          <a:xfrm>
            <a:off x="1368152" y="1628800"/>
            <a:ext cx="5688632" cy="400110"/>
          </a:xfrm>
          <a:prstGeom prst="rect">
            <a:avLst/>
          </a:prstGeom>
          <a:noFill/>
        </p:spPr>
        <p:txBody>
          <a:bodyPr wrap="square" rtlCol="0">
            <a:spAutoFit/>
          </a:bodyPr>
          <a:lstStyle/>
          <a:p>
            <a:r>
              <a:rPr lang="en-GB" sz="2000" b="1" dirty="0" smtClean="0"/>
              <a:t>Force (N) =  Mass (kg)  x  Acceleration (m/s²) </a:t>
            </a:r>
            <a:endParaRPr lang="en-GB" sz="2000" b="1" dirty="0"/>
          </a:p>
        </p:txBody>
      </p:sp>
      <p:sp>
        <p:nvSpPr>
          <p:cNvPr id="7" name="TextBox 6"/>
          <p:cNvSpPr txBox="1"/>
          <p:nvPr/>
        </p:nvSpPr>
        <p:spPr>
          <a:xfrm>
            <a:off x="2736304" y="2060848"/>
            <a:ext cx="2232248" cy="523220"/>
          </a:xfrm>
          <a:prstGeom prst="rect">
            <a:avLst/>
          </a:prstGeom>
          <a:noFill/>
        </p:spPr>
        <p:txBody>
          <a:bodyPr wrap="square" rtlCol="0">
            <a:spAutoFit/>
          </a:bodyPr>
          <a:lstStyle/>
          <a:p>
            <a:r>
              <a:rPr lang="en-GB" sz="2800" b="1" i="1" dirty="0" smtClean="0"/>
              <a:t>F   </a:t>
            </a:r>
            <a:r>
              <a:rPr lang="en-GB" sz="2800" b="1" dirty="0" smtClean="0"/>
              <a:t>=</a:t>
            </a:r>
            <a:r>
              <a:rPr lang="en-GB" sz="2800" b="1" i="1" dirty="0" smtClean="0"/>
              <a:t>  m  x  a</a:t>
            </a:r>
            <a:endParaRPr lang="en-GB" sz="2800" b="1" i="1" dirty="0"/>
          </a:p>
        </p:txBody>
      </p:sp>
      <p:sp>
        <p:nvSpPr>
          <p:cNvPr id="8" name="Content Placeholder 2"/>
          <p:cNvSpPr txBox="1">
            <a:spLocks/>
          </p:cNvSpPr>
          <p:nvPr/>
        </p:nvSpPr>
        <p:spPr>
          <a:xfrm>
            <a:off x="0" y="2708920"/>
            <a:ext cx="8229600" cy="1108720"/>
          </a:xfrm>
          <a:prstGeom prst="rect">
            <a:avLst/>
          </a:prstGeom>
        </p:spPr>
        <p:txBody>
          <a:bodyPr vert="horz" lIns="91440" tIns="45720" rIns="91440" bIns="45720" rtlCol="0">
            <a:normAutofit fontScale="85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sz="3200" b="0" i="0" u="none" strike="noStrike" kern="1200" cap="none" spc="0" normalizeH="0" baseline="0" noProof="0" dirty="0" smtClean="0">
                <a:ln>
                  <a:noFill/>
                </a:ln>
                <a:effectLst/>
                <a:uLnTx/>
                <a:uFillTx/>
                <a:latin typeface="+mn-lt"/>
                <a:ea typeface="+mn-ea"/>
                <a:cs typeface="+mn-cs"/>
              </a:rPr>
              <a:t>If the force is</a:t>
            </a:r>
            <a:r>
              <a:rPr kumimoji="0" lang="en-GB" sz="3200" b="0" i="0" u="none" strike="noStrike" kern="1200" cap="none" spc="0" normalizeH="0" noProof="0" dirty="0" smtClean="0">
                <a:ln>
                  <a:noFill/>
                </a:ln>
                <a:effectLst/>
                <a:uLnTx/>
                <a:uFillTx/>
                <a:latin typeface="+mn-lt"/>
                <a:ea typeface="+mn-ea"/>
                <a:cs typeface="+mn-cs"/>
              </a:rPr>
              <a:t> weight then use </a:t>
            </a:r>
            <a:r>
              <a:rPr kumimoji="0" lang="en-GB" sz="3200" b="0" i="1" u="none" strike="noStrike" kern="1200" cap="none" spc="0" normalizeH="0" noProof="0" dirty="0" smtClean="0">
                <a:ln>
                  <a:noFill/>
                </a:ln>
                <a:effectLst/>
                <a:uLnTx/>
                <a:uFillTx/>
                <a:latin typeface="+mn-lt"/>
                <a:ea typeface="+mn-ea"/>
                <a:cs typeface="+mn-cs"/>
              </a:rPr>
              <a:t>W</a:t>
            </a:r>
            <a:r>
              <a:rPr kumimoji="0" lang="en-GB" sz="3200" b="0" u="none" strike="noStrike" kern="1200" cap="none" spc="0" normalizeH="0" noProof="0" dirty="0" smtClean="0">
                <a:ln>
                  <a:noFill/>
                </a:ln>
                <a:effectLst/>
                <a:uLnTx/>
                <a:uFillTx/>
                <a:latin typeface="+mn-lt"/>
                <a:ea typeface="+mn-ea"/>
                <a:cs typeface="+mn-cs"/>
              </a:rPr>
              <a:t> instead and </a:t>
            </a:r>
            <a:r>
              <a:rPr kumimoji="0" lang="en-GB" sz="3200" b="0" i="1" u="none" strike="noStrike" kern="1200" cap="none" spc="0" normalizeH="0" noProof="0" dirty="0" smtClean="0">
                <a:ln>
                  <a:noFill/>
                </a:ln>
                <a:effectLst/>
                <a:uLnTx/>
                <a:uFillTx/>
                <a:latin typeface="+mn-lt"/>
                <a:ea typeface="+mn-ea"/>
                <a:cs typeface="+mn-cs"/>
              </a:rPr>
              <a:t>g</a:t>
            </a:r>
            <a:r>
              <a:rPr kumimoji="0" lang="en-GB" sz="3200" b="0" u="none" strike="noStrike" kern="1200" cap="none" spc="0" normalizeH="0" noProof="0" dirty="0" smtClean="0">
                <a:ln>
                  <a:noFill/>
                </a:ln>
                <a:effectLst/>
                <a:uLnTx/>
                <a:uFillTx/>
                <a:latin typeface="+mn-lt"/>
                <a:ea typeface="+mn-ea"/>
                <a:cs typeface="+mn-cs"/>
              </a:rPr>
              <a:t> for gravitational field strength instead of Acc (which is always 10 N/kg)</a:t>
            </a:r>
            <a:endParaRPr kumimoji="0" lang="en-GB" sz="3200" b="0" i="1" u="none" strike="noStrike" kern="1200" cap="none" spc="0" normalizeH="0" baseline="0" noProof="0" dirty="0">
              <a:ln>
                <a:noFill/>
              </a:ln>
              <a:effectLst/>
              <a:uLnTx/>
              <a:uFillTx/>
              <a:latin typeface="+mn-lt"/>
              <a:ea typeface="+mn-ea"/>
              <a:cs typeface="+mn-cs"/>
            </a:endParaRPr>
          </a:p>
        </p:txBody>
      </p:sp>
      <p:sp>
        <p:nvSpPr>
          <p:cNvPr id="11" name="TextBox 10"/>
          <p:cNvSpPr txBox="1"/>
          <p:nvPr/>
        </p:nvSpPr>
        <p:spPr>
          <a:xfrm>
            <a:off x="864096" y="4077072"/>
            <a:ext cx="6408712" cy="400110"/>
          </a:xfrm>
          <a:prstGeom prst="rect">
            <a:avLst/>
          </a:prstGeom>
          <a:noFill/>
        </p:spPr>
        <p:txBody>
          <a:bodyPr wrap="square" rtlCol="0">
            <a:spAutoFit/>
          </a:bodyPr>
          <a:lstStyle/>
          <a:p>
            <a:r>
              <a:rPr lang="en-GB" sz="2000" b="1" dirty="0" smtClean="0"/>
              <a:t>Weight (N) =  Mass (kg)  x  Gravitation field strength (N/kg)</a:t>
            </a:r>
            <a:endParaRPr lang="en-GB" sz="2000" b="1" dirty="0"/>
          </a:p>
        </p:txBody>
      </p:sp>
      <p:sp>
        <p:nvSpPr>
          <p:cNvPr id="12" name="TextBox 11"/>
          <p:cNvSpPr txBox="1"/>
          <p:nvPr/>
        </p:nvSpPr>
        <p:spPr>
          <a:xfrm>
            <a:off x="2592288" y="4725144"/>
            <a:ext cx="2232248" cy="523220"/>
          </a:xfrm>
          <a:prstGeom prst="rect">
            <a:avLst/>
          </a:prstGeom>
          <a:noFill/>
        </p:spPr>
        <p:txBody>
          <a:bodyPr wrap="square" rtlCol="0">
            <a:spAutoFit/>
          </a:bodyPr>
          <a:lstStyle/>
          <a:p>
            <a:r>
              <a:rPr lang="en-GB" sz="2800" b="1" i="1" dirty="0" smtClean="0"/>
              <a:t>W   </a:t>
            </a:r>
            <a:r>
              <a:rPr lang="en-GB" sz="2800" b="1" dirty="0" smtClean="0"/>
              <a:t>=</a:t>
            </a:r>
            <a:r>
              <a:rPr lang="en-GB" sz="2800" b="1" i="1" dirty="0" smtClean="0"/>
              <a:t>  m  x  g</a:t>
            </a:r>
            <a:endParaRPr lang="en-GB" sz="2800" b="1" i="1" dirty="0"/>
          </a:p>
        </p:txBody>
      </p:sp>
      <p:pic>
        <p:nvPicPr>
          <p:cNvPr id="1026" name="Picture 2" descr="http://www.google.co.uk/url?source=imglanding&amp;ct=img&amp;q=http://ruckusapparel.com/wp-content/uploads/2012/02/falling.jpg&amp;sa=X&amp;ei=0ILET6mxIOGk0QXIyaSyCg&amp;ved=0CAkQ8wc4Fw&amp;usg=AFQjCNEh4er8Y-EQEo6bSp86lblGnjyIJg"/>
          <p:cNvPicPr>
            <a:picLocks noChangeAspect="1" noChangeArrowheads="1"/>
          </p:cNvPicPr>
          <p:nvPr/>
        </p:nvPicPr>
        <p:blipFill>
          <a:blip r:embed="rId2" cstate="print"/>
          <a:srcRect/>
          <a:stretch>
            <a:fillRect/>
          </a:stretch>
        </p:blipFill>
        <p:spPr bwMode="auto">
          <a:xfrm>
            <a:off x="6837970" y="0"/>
            <a:ext cx="2306030" cy="2393504"/>
          </a:xfrm>
          <a:prstGeom prst="rect">
            <a:avLst/>
          </a:prstGeom>
          <a:noFill/>
        </p:spPr>
      </p:pic>
      <p:pic>
        <p:nvPicPr>
          <p:cNvPr id="1028" name="Picture 4" descr="http://www.google.co.uk/url?source=imglanding&amp;ct=img&amp;q=http://gingitsune.roscoe.cc/Images/KnickKnacks/Images/DP_Fall_by_Gingitsune.jpg&amp;sa=X&amp;ei=PoPET-C2F9PY0QXUl6GzCg&amp;ved=0CAoQ8wc4TA&amp;usg=AFQjCNE8yWswNDagUYrodX1eOL5CgK-uZw"/>
          <p:cNvPicPr>
            <a:picLocks noChangeAspect="1" noChangeArrowheads="1"/>
          </p:cNvPicPr>
          <p:nvPr/>
        </p:nvPicPr>
        <p:blipFill>
          <a:blip r:embed="rId3" cstate="print"/>
          <a:srcRect/>
          <a:stretch>
            <a:fillRect/>
          </a:stretch>
        </p:blipFill>
        <p:spPr bwMode="auto">
          <a:xfrm>
            <a:off x="7452320" y="3717032"/>
            <a:ext cx="1691680" cy="1464228"/>
          </a:xfrm>
          <a:prstGeom prst="rect">
            <a:avLst/>
          </a:prstGeom>
          <a:noFill/>
        </p:spPr>
      </p:pic>
      <p:sp>
        <p:nvSpPr>
          <p:cNvPr id="15" name="TextBox 14"/>
          <p:cNvSpPr txBox="1"/>
          <p:nvPr/>
        </p:nvSpPr>
        <p:spPr>
          <a:xfrm rot="19906350">
            <a:off x="13938" y="514032"/>
            <a:ext cx="2336130" cy="646331"/>
          </a:xfrm>
          <a:prstGeom prst="rect">
            <a:avLst/>
          </a:prstGeom>
          <a:noFill/>
        </p:spPr>
        <p:txBody>
          <a:bodyPr wrap="square" rtlCol="0">
            <a:spAutoFit/>
          </a:bodyPr>
          <a:lstStyle/>
          <a:p>
            <a:r>
              <a:rPr lang="en-GB" sz="3600" i="1" dirty="0" smtClean="0"/>
              <a:t>g = 10 N/kg</a:t>
            </a:r>
            <a:endParaRPr lang="en-GB" sz="3600" i="1" dirty="0"/>
          </a:p>
        </p:txBody>
      </p:sp>
      <p:sp>
        <p:nvSpPr>
          <p:cNvPr id="3" name="Slide Number Placeholder 2"/>
          <p:cNvSpPr>
            <a:spLocks noGrp="1"/>
          </p:cNvSpPr>
          <p:nvPr>
            <p:ph type="sldNum" sz="quarter" idx="12"/>
          </p:nvPr>
        </p:nvSpPr>
        <p:spPr/>
        <p:txBody>
          <a:bodyPr/>
          <a:lstStyle/>
          <a:p>
            <a:fld id="{88F95D92-AAE2-46DF-8C75-F29006BB57D7}" type="slidenum">
              <a:rPr lang="en-GB" smtClean="0"/>
              <a:pPr/>
              <a:t>4</a:t>
            </a:fld>
            <a:endParaRPr lang="en-GB"/>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Equal and opposite</a:t>
            </a:r>
            <a:endParaRPr lang="en-GB" dirty="0"/>
          </a:p>
        </p:txBody>
      </p:sp>
      <p:sp>
        <p:nvSpPr>
          <p:cNvPr id="3" name="Content Placeholder 2"/>
          <p:cNvSpPr>
            <a:spLocks noGrp="1"/>
          </p:cNvSpPr>
          <p:nvPr>
            <p:ph idx="1"/>
          </p:nvPr>
        </p:nvSpPr>
        <p:spPr>
          <a:xfrm>
            <a:off x="421196" y="1196752"/>
            <a:ext cx="8229600" cy="5517232"/>
          </a:xfrm>
        </p:spPr>
        <p:txBody>
          <a:bodyPr>
            <a:normAutofit/>
          </a:bodyPr>
          <a:lstStyle/>
          <a:p>
            <a:pPr>
              <a:buNone/>
            </a:pPr>
            <a:r>
              <a:rPr lang="en-GB" sz="2800" dirty="0" smtClean="0"/>
              <a:t>Remember Newton’s 3</a:t>
            </a:r>
            <a:r>
              <a:rPr lang="en-GB" sz="2800" baseline="30000" dirty="0" smtClean="0"/>
              <a:t>rd</a:t>
            </a:r>
            <a:r>
              <a:rPr lang="en-GB" sz="2800" dirty="0" smtClean="0"/>
              <a:t> law:</a:t>
            </a:r>
          </a:p>
          <a:p>
            <a:pPr>
              <a:buNone/>
            </a:pPr>
            <a:r>
              <a:rPr lang="en-GB" sz="2800" dirty="0" smtClean="0"/>
              <a:t>Every force causes an equal and opposite force.</a:t>
            </a:r>
          </a:p>
          <a:p>
            <a:pPr>
              <a:buNone/>
            </a:pPr>
            <a:endParaRPr lang="en-GB" sz="2800" dirty="0" smtClean="0"/>
          </a:p>
          <a:p>
            <a:pPr>
              <a:buNone/>
            </a:pPr>
            <a:endParaRPr lang="en-GB" sz="2800" dirty="0" smtClean="0"/>
          </a:p>
          <a:p>
            <a:pPr>
              <a:buNone/>
            </a:pPr>
            <a:endParaRPr lang="en-GB" sz="2800" dirty="0" smtClean="0"/>
          </a:p>
          <a:p>
            <a:pPr>
              <a:buNone/>
            </a:pPr>
            <a:endParaRPr lang="en-GB" sz="2800" dirty="0" smtClean="0"/>
          </a:p>
          <a:p>
            <a:pPr>
              <a:buNone/>
            </a:pPr>
            <a:endParaRPr lang="en-GB" sz="2800" dirty="0" smtClean="0"/>
          </a:p>
          <a:p>
            <a:pPr>
              <a:buNone/>
            </a:pPr>
            <a:r>
              <a:rPr lang="en-GB" sz="2800" dirty="0" smtClean="0"/>
              <a:t>So you sitting on a chair stationary or walking at a constant speed means there is equilibrium, the forces in one direction are equal to those in the opposite direction. (Resultant force = 0 </a:t>
            </a:r>
            <a:r>
              <a:rPr lang="en-GB" sz="2800" dirty="0" err="1" smtClean="0"/>
              <a:t>newtons</a:t>
            </a:r>
            <a:r>
              <a:rPr lang="en-GB" sz="2800" dirty="0" smtClean="0"/>
              <a:t>)</a:t>
            </a:r>
          </a:p>
        </p:txBody>
      </p:sp>
      <p:pic>
        <p:nvPicPr>
          <p:cNvPr id="28674" name="Picture 2" descr="http://www.google.co.uk/url?source=imglanding&amp;ct=img&amp;q=http://wings.avkids.com/Book/Flight/Images/veh_03.jpg&amp;sa=X&amp;ei=BYfET_b0OKOG0AWotpS7Cg&amp;ved=0CAoQ8wc&amp;usg=AFQjCNHJVr5GEjPBIe80jCKQZ9buYpwyww"/>
          <p:cNvPicPr>
            <a:picLocks noChangeAspect="1" noChangeArrowheads="1"/>
          </p:cNvPicPr>
          <p:nvPr/>
        </p:nvPicPr>
        <p:blipFill>
          <a:blip r:embed="rId2" cstate="print"/>
          <a:srcRect/>
          <a:stretch>
            <a:fillRect/>
          </a:stretch>
        </p:blipFill>
        <p:spPr bwMode="auto">
          <a:xfrm>
            <a:off x="2411760" y="2348880"/>
            <a:ext cx="4248472" cy="2664296"/>
          </a:xfrm>
          <a:prstGeom prst="rect">
            <a:avLst/>
          </a:prstGeom>
          <a:noFill/>
        </p:spPr>
      </p:pic>
      <p:sp>
        <p:nvSpPr>
          <p:cNvPr id="4" name="Slide Number Placeholder 3"/>
          <p:cNvSpPr>
            <a:spLocks noGrp="1"/>
          </p:cNvSpPr>
          <p:nvPr>
            <p:ph type="sldNum" sz="quarter" idx="12"/>
          </p:nvPr>
        </p:nvSpPr>
        <p:spPr/>
        <p:txBody>
          <a:bodyPr/>
          <a:lstStyle/>
          <a:p>
            <a:fld id="{88F95D92-AAE2-46DF-8C75-F29006BB57D7}" type="slidenum">
              <a:rPr lang="en-GB" smtClean="0"/>
              <a:pPr/>
              <a:t>5</a:t>
            </a:fld>
            <a:endParaRPr lang="en-GB"/>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Resultant forces mean changes</a:t>
            </a:r>
            <a:endParaRPr lang="en-GB" dirty="0"/>
          </a:p>
        </p:txBody>
      </p:sp>
      <p:sp>
        <p:nvSpPr>
          <p:cNvPr id="3" name="Content Placeholder 2"/>
          <p:cNvSpPr>
            <a:spLocks noGrp="1"/>
          </p:cNvSpPr>
          <p:nvPr>
            <p:ph idx="1"/>
          </p:nvPr>
        </p:nvSpPr>
        <p:spPr>
          <a:xfrm>
            <a:off x="457200" y="1600201"/>
            <a:ext cx="8229600" cy="1324744"/>
          </a:xfrm>
        </p:spPr>
        <p:txBody>
          <a:bodyPr/>
          <a:lstStyle/>
          <a:p>
            <a:pPr>
              <a:buNone/>
            </a:pPr>
            <a:r>
              <a:rPr lang="en-GB" dirty="0" smtClean="0"/>
              <a:t>Do NOT say that force make things ‘move’.</a:t>
            </a:r>
          </a:p>
          <a:p>
            <a:pPr>
              <a:buNone/>
            </a:pPr>
            <a:r>
              <a:rPr lang="en-GB" dirty="0" smtClean="0"/>
              <a:t>That is not enough detail.</a:t>
            </a:r>
            <a:endParaRPr lang="en-GB" dirty="0"/>
          </a:p>
        </p:txBody>
      </p:sp>
      <p:pic>
        <p:nvPicPr>
          <p:cNvPr id="27650" name="Picture 2" descr="http://www.google.co.uk/url?source=imglanding&amp;ct=img&amp;q=http://jhowe.edublogs.org/files/2009/11/newton2.gif&amp;sa=X&amp;ei=pYTET5e6IIbJ0QWNl8HaCg&amp;ved=0CAkQ8wc4kAE&amp;usg=AFQjCNE0prNRhZpes5eCG0O4CTiUVGyTmw"/>
          <p:cNvPicPr>
            <a:picLocks noChangeAspect="1" noChangeArrowheads="1"/>
          </p:cNvPicPr>
          <p:nvPr/>
        </p:nvPicPr>
        <p:blipFill>
          <a:blip r:embed="rId2" cstate="print"/>
          <a:srcRect/>
          <a:stretch>
            <a:fillRect/>
          </a:stretch>
        </p:blipFill>
        <p:spPr bwMode="auto">
          <a:xfrm>
            <a:off x="-612576" y="3048000"/>
            <a:ext cx="5715000" cy="3810000"/>
          </a:xfrm>
          <a:prstGeom prst="rect">
            <a:avLst/>
          </a:prstGeom>
          <a:noFill/>
        </p:spPr>
      </p:pic>
      <p:sp>
        <p:nvSpPr>
          <p:cNvPr id="5" name="Content Placeholder 2"/>
          <p:cNvSpPr txBox="1">
            <a:spLocks/>
          </p:cNvSpPr>
          <p:nvPr/>
        </p:nvSpPr>
        <p:spPr>
          <a:xfrm>
            <a:off x="3923928" y="2708920"/>
            <a:ext cx="5220072" cy="1584176"/>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en-GB" sz="3200" dirty="0" smtClean="0"/>
              <a:t>A resultant force causes and object speed up, slow down or change direction.</a:t>
            </a:r>
            <a:endParaRPr kumimoji="0" lang="en-GB" sz="3200" b="0" i="0" u="none" strike="noStrike" kern="1200" cap="none" spc="0" normalizeH="0" baseline="0" noProof="0" dirty="0">
              <a:ln>
                <a:noFill/>
              </a:ln>
              <a:effectLst/>
              <a:uLnTx/>
              <a:uFillTx/>
            </a:endParaRPr>
          </a:p>
        </p:txBody>
      </p:sp>
      <p:sp>
        <p:nvSpPr>
          <p:cNvPr id="6" name="Content Placeholder 2"/>
          <p:cNvSpPr txBox="1">
            <a:spLocks/>
          </p:cNvSpPr>
          <p:nvPr/>
        </p:nvSpPr>
        <p:spPr>
          <a:xfrm>
            <a:off x="4788024" y="4293096"/>
            <a:ext cx="4355976" cy="2564904"/>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sz="3200" b="0" i="0" u="none" strike="noStrike" kern="1200" cap="none" spc="0" normalizeH="0" baseline="0" noProof="0" dirty="0" smtClean="0">
                <a:ln>
                  <a:noFill/>
                </a:ln>
                <a:effectLst/>
                <a:uLnTx/>
                <a:uFillTx/>
                <a:latin typeface="+mn-lt"/>
                <a:ea typeface="+mn-ea"/>
                <a:cs typeface="+mn-cs"/>
              </a:rPr>
              <a:t>Try to use the key words:</a:t>
            </a:r>
          </a:p>
          <a:p>
            <a:pPr marL="342900" marR="0" lvl="0" indent="-342900" algn="r" defTabSz="914400" rtl="0" eaLnBrk="1" fontAlgn="auto" latinLnBrk="0" hangingPunct="1">
              <a:lnSpc>
                <a:spcPct val="100000"/>
              </a:lnSpc>
              <a:spcBef>
                <a:spcPct val="20000"/>
              </a:spcBef>
              <a:spcAft>
                <a:spcPts val="0"/>
              </a:spcAft>
              <a:buClrTx/>
              <a:buSzTx/>
              <a:buFont typeface="Arial" pitchFamily="34" charset="0"/>
              <a:buNone/>
              <a:tabLst/>
              <a:defRPr/>
            </a:pPr>
            <a:r>
              <a:rPr lang="en-GB" sz="3200" dirty="0" smtClean="0"/>
              <a:t>Accelerate</a:t>
            </a:r>
          </a:p>
          <a:p>
            <a:pPr marL="342900" marR="0" lvl="0" indent="-342900" algn="r" defTabSz="914400" rtl="0" eaLnBrk="1" fontAlgn="auto" latinLnBrk="0" hangingPunct="1">
              <a:lnSpc>
                <a:spcPct val="100000"/>
              </a:lnSpc>
              <a:spcBef>
                <a:spcPct val="20000"/>
              </a:spcBef>
              <a:spcAft>
                <a:spcPts val="0"/>
              </a:spcAft>
              <a:buClrTx/>
              <a:buSzTx/>
              <a:buFont typeface="Arial" pitchFamily="34" charset="0"/>
              <a:buNone/>
              <a:tabLst/>
              <a:defRPr/>
            </a:pPr>
            <a:r>
              <a:rPr kumimoji="0" lang="en-GB" sz="3200" b="0" i="0" u="none" strike="noStrike" kern="1200" cap="none" spc="0" normalizeH="0" baseline="0" noProof="0" dirty="0" smtClean="0">
                <a:ln>
                  <a:noFill/>
                </a:ln>
                <a:effectLst/>
                <a:uLnTx/>
                <a:uFillTx/>
                <a:latin typeface="+mn-lt"/>
                <a:ea typeface="+mn-ea"/>
                <a:cs typeface="+mn-cs"/>
              </a:rPr>
              <a:t>Decelerate</a:t>
            </a:r>
          </a:p>
          <a:p>
            <a:pPr marL="342900" marR="0" lvl="0" indent="-342900" algn="r" defTabSz="914400" rtl="0" eaLnBrk="1" fontAlgn="auto" latinLnBrk="0" hangingPunct="1">
              <a:lnSpc>
                <a:spcPct val="100000"/>
              </a:lnSpc>
              <a:spcBef>
                <a:spcPct val="20000"/>
              </a:spcBef>
              <a:spcAft>
                <a:spcPts val="0"/>
              </a:spcAft>
              <a:buClrTx/>
              <a:buSzTx/>
              <a:buFont typeface="Arial" pitchFamily="34" charset="0"/>
              <a:buNone/>
              <a:tabLst/>
              <a:defRPr/>
            </a:pPr>
            <a:r>
              <a:rPr lang="en-GB" sz="3200" dirty="0" smtClean="0"/>
              <a:t>Constant velocity</a:t>
            </a:r>
            <a:endParaRPr kumimoji="0" lang="en-GB" sz="3200" b="0" i="0" u="none" strike="noStrike" kern="1200" cap="none" spc="0" normalizeH="0" baseline="0" noProof="0" dirty="0">
              <a:ln>
                <a:noFill/>
              </a:ln>
              <a:effectLst/>
              <a:uLnTx/>
              <a:uFillTx/>
            </a:endParaRPr>
          </a:p>
        </p:txBody>
      </p:sp>
      <p:sp>
        <p:nvSpPr>
          <p:cNvPr id="4" name="Slide Number Placeholder 3"/>
          <p:cNvSpPr>
            <a:spLocks noGrp="1"/>
          </p:cNvSpPr>
          <p:nvPr>
            <p:ph type="sldNum" sz="quarter" idx="12"/>
          </p:nvPr>
        </p:nvSpPr>
        <p:spPr/>
        <p:txBody>
          <a:bodyPr/>
          <a:lstStyle/>
          <a:p>
            <a:fld id="{88F95D92-AAE2-46DF-8C75-F29006BB57D7}" type="slidenum">
              <a:rPr lang="en-GB" smtClean="0"/>
              <a:pPr/>
              <a:t>6</a:t>
            </a:fld>
            <a:endParaRPr lang="en-GB"/>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Four Typical Forces That I Could  Be Asked about</a:t>
            </a:r>
            <a:endParaRPr lang="en-GB" dirty="0"/>
          </a:p>
        </p:txBody>
      </p:sp>
      <p:sp>
        <p:nvSpPr>
          <p:cNvPr id="3" name="Content Placeholder 2"/>
          <p:cNvSpPr>
            <a:spLocks noGrp="1"/>
          </p:cNvSpPr>
          <p:nvPr>
            <p:ph idx="1"/>
          </p:nvPr>
        </p:nvSpPr>
        <p:spPr>
          <a:xfrm>
            <a:off x="0" y="1340768"/>
            <a:ext cx="8460432" cy="5040560"/>
          </a:xfrm>
        </p:spPr>
        <p:txBody>
          <a:bodyPr>
            <a:normAutofit/>
          </a:bodyPr>
          <a:lstStyle/>
          <a:p>
            <a:pPr>
              <a:buNone/>
            </a:pPr>
            <a:r>
              <a:rPr lang="en-GB" b="1" dirty="0" smtClean="0"/>
              <a:t>Air resistance - drag</a:t>
            </a:r>
            <a:r>
              <a:rPr lang="en-GB" dirty="0" smtClean="0"/>
              <a:t> </a:t>
            </a:r>
          </a:p>
          <a:p>
            <a:pPr lvl="1"/>
            <a:r>
              <a:rPr lang="en-GB" dirty="0" smtClean="0"/>
              <a:t>When an object moves through the air, the force of air resistance acts in the opposite direction to the motion. Air resistance depends on the shape of the object and its speed.</a:t>
            </a:r>
          </a:p>
          <a:p>
            <a:pPr>
              <a:buNone/>
            </a:pPr>
            <a:r>
              <a:rPr lang="en-GB" b="1" dirty="0" smtClean="0"/>
              <a:t>Friction</a:t>
            </a:r>
            <a:r>
              <a:rPr lang="en-GB" dirty="0" smtClean="0"/>
              <a:t> </a:t>
            </a:r>
          </a:p>
          <a:p>
            <a:pPr lvl="1"/>
            <a:r>
              <a:rPr lang="en-GB" dirty="0" smtClean="0"/>
              <a:t>This is the force</a:t>
            </a:r>
          </a:p>
          <a:p>
            <a:pPr lvl="1">
              <a:buNone/>
            </a:pPr>
            <a:r>
              <a:rPr lang="en-GB" dirty="0" smtClean="0"/>
              <a:t>that resists movement</a:t>
            </a:r>
          </a:p>
          <a:p>
            <a:pPr lvl="1">
              <a:buNone/>
            </a:pPr>
            <a:r>
              <a:rPr lang="en-GB" dirty="0" smtClean="0"/>
              <a:t>between two surfaces</a:t>
            </a:r>
          </a:p>
          <a:p>
            <a:pPr lvl="1">
              <a:buNone/>
            </a:pPr>
            <a:r>
              <a:rPr lang="en-GB" dirty="0" smtClean="0"/>
              <a:t>which are in contact.</a:t>
            </a:r>
          </a:p>
        </p:txBody>
      </p:sp>
      <p:pic>
        <p:nvPicPr>
          <p:cNvPr id="11266" name="Picture 2" descr="http://www.google.co.uk/url?source=imglanding&amp;ct=img&amp;q=http://tap.iop.org/mechanics/drag/209/img_full_46359.gif&amp;sa=X&amp;ei=24zET6aNFYyBhQfH2amMCg&amp;ved=0CAkQ8wc&amp;usg=AFQjCNH9syin-w6j5qmh-GR5I4hpoccfNA"/>
          <p:cNvPicPr>
            <a:picLocks noChangeAspect="1" noChangeArrowheads="1"/>
          </p:cNvPicPr>
          <p:nvPr/>
        </p:nvPicPr>
        <p:blipFill>
          <a:blip r:embed="rId2" cstate="print"/>
          <a:srcRect/>
          <a:stretch>
            <a:fillRect/>
          </a:stretch>
        </p:blipFill>
        <p:spPr bwMode="auto">
          <a:xfrm>
            <a:off x="3923928" y="3262572"/>
            <a:ext cx="5220072" cy="3595427"/>
          </a:xfrm>
          <a:prstGeom prst="rect">
            <a:avLst/>
          </a:prstGeom>
          <a:noFill/>
        </p:spPr>
      </p:pic>
      <p:sp>
        <p:nvSpPr>
          <p:cNvPr id="5" name="TextBox 4"/>
          <p:cNvSpPr txBox="1"/>
          <p:nvPr/>
        </p:nvSpPr>
        <p:spPr>
          <a:xfrm>
            <a:off x="4211960" y="4293096"/>
            <a:ext cx="576064" cy="338554"/>
          </a:xfrm>
          <a:prstGeom prst="rect">
            <a:avLst/>
          </a:prstGeom>
          <a:noFill/>
        </p:spPr>
        <p:txBody>
          <a:bodyPr wrap="square" rtlCol="0">
            <a:spAutoFit/>
          </a:bodyPr>
          <a:lstStyle/>
          <a:p>
            <a:r>
              <a:rPr lang="en-GB" sz="1600" dirty="0" smtClean="0"/>
              <a:t>W=</a:t>
            </a:r>
            <a:endParaRPr lang="en-GB" sz="1600" dirty="0"/>
          </a:p>
        </p:txBody>
      </p:sp>
      <p:sp>
        <p:nvSpPr>
          <p:cNvPr id="6" name="TextBox 5"/>
          <p:cNvSpPr txBox="1"/>
          <p:nvPr/>
        </p:nvSpPr>
        <p:spPr>
          <a:xfrm>
            <a:off x="5868144" y="5157192"/>
            <a:ext cx="576064" cy="338554"/>
          </a:xfrm>
          <a:prstGeom prst="rect">
            <a:avLst/>
          </a:prstGeom>
          <a:noFill/>
        </p:spPr>
        <p:txBody>
          <a:bodyPr wrap="square" rtlCol="0">
            <a:spAutoFit/>
          </a:bodyPr>
          <a:lstStyle/>
          <a:p>
            <a:r>
              <a:rPr lang="en-GB" sz="1600" dirty="0" smtClean="0"/>
              <a:t>W=</a:t>
            </a:r>
            <a:endParaRPr lang="en-GB" sz="1600" dirty="0"/>
          </a:p>
        </p:txBody>
      </p:sp>
      <p:sp>
        <p:nvSpPr>
          <p:cNvPr id="7" name="TextBox 6"/>
          <p:cNvSpPr txBox="1"/>
          <p:nvPr/>
        </p:nvSpPr>
        <p:spPr>
          <a:xfrm>
            <a:off x="7668344" y="5517232"/>
            <a:ext cx="576064" cy="338554"/>
          </a:xfrm>
          <a:prstGeom prst="rect">
            <a:avLst/>
          </a:prstGeom>
          <a:noFill/>
        </p:spPr>
        <p:txBody>
          <a:bodyPr wrap="square" rtlCol="0">
            <a:spAutoFit/>
          </a:bodyPr>
          <a:lstStyle/>
          <a:p>
            <a:r>
              <a:rPr lang="en-GB" sz="1600" dirty="0" smtClean="0"/>
              <a:t>W=</a:t>
            </a:r>
            <a:endParaRPr lang="en-GB" sz="1600" dirty="0"/>
          </a:p>
        </p:txBody>
      </p:sp>
      <p:sp>
        <p:nvSpPr>
          <p:cNvPr id="4" name="Slide Number Placeholder 3"/>
          <p:cNvSpPr>
            <a:spLocks noGrp="1"/>
          </p:cNvSpPr>
          <p:nvPr>
            <p:ph type="sldNum" sz="quarter" idx="12"/>
          </p:nvPr>
        </p:nvSpPr>
        <p:spPr/>
        <p:txBody>
          <a:bodyPr/>
          <a:lstStyle/>
          <a:p>
            <a:fld id="{88F95D92-AAE2-46DF-8C75-F29006BB57D7}" type="slidenum">
              <a:rPr lang="en-GB" smtClean="0"/>
              <a:pPr/>
              <a:t>7</a:t>
            </a:fld>
            <a:endParaRPr lang="en-GB"/>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Work done</a:t>
            </a:r>
            <a:endParaRPr lang="en-GB" dirty="0"/>
          </a:p>
        </p:txBody>
      </p:sp>
      <p:sp>
        <p:nvSpPr>
          <p:cNvPr id="3" name="Content Placeholder 2"/>
          <p:cNvSpPr>
            <a:spLocks noGrp="1"/>
          </p:cNvSpPr>
          <p:nvPr>
            <p:ph idx="1"/>
          </p:nvPr>
        </p:nvSpPr>
        <p:spPr>
          <a:xfrm>
            <a:off x="467544" y="1340768"/>
            <a:ext cx="8229600" cy="4248472"/>
          </a:xfrm>
        </p:spPr>
        <p:txBody>
          <a:bodyPr>
            <a:normAutofit/>
          </a:bodyPr>
          <a:lstStyle/>
          <a:p>
            <a:pPr>
              <a:buNone/>
            </a:pPr>
            <a:r>
              <a:rPr lang="en-GB" dirty="0" smtClean="0"/>
              <a:t>Work done = energy transferred</a:t>
            </a:r>
          </a:p>
          <a:p>
            <a:pPr>
              <a:buNone/>
            </a:pPr>
            <a:r>
              <a:rPr lang="en-GB" dirty="0" smtClean="0"/>
              <a:t>So in the case of an object being moved through a distance:     f     x     d</a:t>
            </a:r>
          </a:p>
          <a:p>
            <a:pPr>
              <a:buNone/>
            </a:pPr>
            <a:r>
              <a:rPr lang="en-GB" dirty="0" smtClean="0"/>
              <a:t>Work done = force x distance</a:t>
            </a:r>
          </a:p>
          <a:p>
            <a:pPr>
              <a:buNone/>
            </a:pPr>
            <a:endParaRPr lang="en-GB" sz="1200" dirty="0" smtClean="0"/>
          </a:p>
          <a:p>
            <a:pPr>
              <a:buNone/>
            </a:pPr>
            <a:r>
              <a:rPr lang="en-GB" dirty="0" smtClean="0"/>
              <a:t>If the object is being lifted the</a:t>
            </a:r>
          </a:p>
          <a:p>
            <a:pPr>
              <a:buNone/>
            </a:pPr>
            <a:r>
              <a:rPr lang="en-GB" dirty="0" smtClean="0"/>
              <a:t>to lift the object will equal to its</a:t>
            </a:r>
          </a:p>
          <a:p>
            <a:pPr>
              <a:buNone/>
            </a:pPr>
            <a:r>
              <a:rPr lang="en-GB" dirty="0" smtClean="0"/>
              <a:t>weight.</a:t>
            </a:r>
          </a:p>
          <a:p>
            <a:pPr>
              <a:buNone/>
            </a:pPr>
            <a:endParaRPr lang="en-GB" dirty="0"/>
          </a:p>
        </p:txBody>
      </p:sp>
      <p:pic>
        <p:nvPicPr>
          <p:cNvPr id="32772" name="Picture 4" descr="http://www.google.co.uk/url?source=imglanding&amp;ct=img&amp;q=http://tutor4physics.com/workliftbox.gif&amp;sa=X&amp;ei=c5bET6KMJOKY0QXR_9WjCg&amp;ved=0CAkQ8wc&amp;usg=AFQjCNF4fCZwp5Sz3ADsyCdLoXi4bpNqRA"/>
          <p:cNvPicPr>
            <a:picLocks noChangeAspect="1" noChangeArrowheads="1"/>
          </p:cNvPicPr>
          <p:nvPr/>
        </p:nvPicPr>
        <p:blipFill>
          <a:blip r:embed="rId2" cstate="print"/>
          <a:srcRect/>
          <a:stretch>
            <a:fillRect/>
          </a:stretch>
        </p:blipFill>
        <p:spPr bwMode="auto">
          <a:xfrm>
            <a:off x="5868144" y="3501008"/>
            <a:ext cx="4099830" cy="3789041"/>
          </a:xfrm>
          <a:prstGeom prst="rect">
            <a:avLst/>
          </a:prstGeom>
          <a:noFill/>
        </p:spPr>
      </p:pic>
      <p:pic>
        <p:nvPicPr>
          <p:cNvPr id="32770" name="Picture 2" descr="http://www.google.co.uk/url?source=imglanding&amp;ct=img&amp;q=http://s3.images.com/huge.2.13715.JPG&amp;sa=X&amp;ei=-JTET-KGGaO-0QXEqZGaCg&amp;ved=0CAkQ8wc4Xg&amp;usg=AFQjCNF-hen_rE7cyWLAqkyU6G2iR2n-6w"/>
          <p:cNvPicPr>
            <a:picLocks noChangeAspect="1" noChangeArrowheads="1"/>
          </p:cNvPicPr>
          <p:nvPr/>
        </p:nvPicPr>
        <p:blipFill>
          <a:blip r:embed="rId3" cstate="print"/>
          <a:srcRect/>
          <a:stretch>
            <a:fillRect/>
          </a:stretch>
        </p:blipFill>
        <p:spPr bwMode="auto">
          <a:xfrm>
            <a:off x="5652120" y="2564905"/>
            <a:ext cx="1584176" cy="1800200"/>
          </a:xfrm>
          <a:prstGeom prst="rect">
            <a:avLst/>
          </a:prstGeom>
          <a:noFill/>
        </p:spPr>
      </p:pic>
      <p:sp>
        <p:nvSpPr>
          <p:cNvPr id="6" name="TextBox 5"/>
          <p:cNvSpPr txBox="1"/>
          <p:nvPr/>
        </p:nvSpPr>
        <p:spPr>
          <a:xfrm>
            <a:off x="5940152" y="4797152"/>
            <a:ext cx="1008112" cy="923330"/>
          </a:xfrm>
          <a:prstGeom prst="rect">
            <a:avLst/>
          </a:prstGeom>
          <a:solidFill>
            <a:schemeClr val="bg1"/>
          </a:solidFill>
        </p:spPr>
        <p:txBody>
          <a:bodyPr wrap="square" rtlCol="0">
            <a:spAutoFit/>
          </a:bodyPr>
          <a:lstStyle/>
          <a:p>
            <a:r>
              <a:rPr lang="en-GB" dirty="0" smtClean="0"/>
              <a:t>Distance (height)</a:t>
            </a:r>
          </a:p>
          <a:p>
            <a:r>
              <a:rPr lang="en-GB" dirty="0" smtClean="0"/>
              <a:t>  </a:t>
            </a:r>
            <a:r>
              <a:rPr lang="en-GB" i="1" dirty="0" smtClean="0"/>
              <a:t>d</a:t>
            </a:r>
            <a:r>
              <a:rPr lang="en-GB" dirty="0" smtClean="0"/>
              <a:t> or </a:t>
            </a:r>
            <a:r>
              <a:rPr lang="en-GB" i="1" dirty="0" smtClean="0"/>
              <a:t>h</a:t>
            </a:r>
            <a:endParaRPr lang="en-GB" i="1" dirty="0"/>
          </a:p>
        </p:txBody>
      </p:sp>
      <p:sp>
        <p:nvSpPr>
          <p:cNvPr id="7" name="TextBox 6"/>
          <p:cNvSpPr txBox="1"/>
          <p:nvPr/>
        </p:nvSpPr>
        <p:spPr>
          <a:xfrm>
            <a:off x="7164288" y="3789040"/>
            <a:ext cx="864096" cy="646331"/>
          </a:xfrm>
          <a:prstGeom prst="rect">
            <a:avLst/>
          </a:prstGeom>
          <a:solidFill>
            <a:schemeClr val="bg1"/>
          </a:solidFill>
        </p:spPr>
        <p:txBody>
          <a:bodyPr wrap="square" rtlCol="0">
            <a:spAutoFit/>
          </a:bodyPr>
          <a:lstStyle/>
          <a:p>
            <a:r>
              <a:rPr lang="en-GB" dirty="0" smtClean="0"/>
              <a:t>Lifting force, </a:t>
            </a:r>
            <a:r>
              <a:rPr lang="en-GB" i="1" dirty="0" smtClean="0"/>
              <a:t>f</a:t>
            </a:r>
            <a:endParaRPr lang="en-GB" i="1" dirty="0"/>
          </a:p>
        </p:txBody>
      </p:sp>
      <p:sp>
        <p:nvSpPr>
          <p:cNvPr id="8" name="TextBox 7"/>
          <p:cNvSpPr txBox="1"/>
          <p:nvPr/>
        </p:nvSpPr>
        <p:spPr>
          <a:xfrm>
            <a:off x="7452320" y="5877272"/>
            <a:ext cx="360040" cy="369332"/>
          </a:xfrm>
          <a:prstGeom prst="rect">
            <a:avLst/>
          </a:prstGeom>
          <a:solidFill>
            <a:schemeClr val="bg1"/>
          </a:solidFill>
        </p:spPr>
        <p:txBody>
          <a:bodyPr wrap="square" rtlCol="0">
            <a:spAutoFit/>
          </a:bodyPr>
          <a:lstStyle/>
          <a:p>
            <a:r>
              <a:rPr lang="en-GB" i="1" dirty="0" smtClean="0"/>
              <a:t>W</a:t>
            </a:r>
            <a:endParaRPr lang="en-GB" i="1" dirty="0"/>
          </a:p>
        </p:txBody>
      </p:sp>
      <p:sp>
        <p:nvSpPr>
          <p:cNvPr id="9" name="TextBox 8"/>
          <p:cNvSpPr txBox="1"/>
          <p:nvPr/>
        </p:nvSpPr>
        <p:spPr>
          <a:xfrm rot="21058830">
            <a:off x="29216" y="5432682"/>
            <a:ext cx="5810299" cy="830997"/>
          </a:xfrm>
          <a:prstGeom prst="rect">
            <a:avLst/>
          </a:prstGeom>
          <a:noFill/>
          <a:ln>
            <a:solidFill>
              <a:schemeClr val="bg1"/>
            </a:solidFill>
          </a:ln>
        </p:spPr>
        <p:txBody>
          <a:bodyPr wrap="square" rtlCol="0">
            <a:spAutoFit/>
          </a:bodyPr>
          <a:lstStyle/>
          <a:p>
            <a:r>
              <a:rPr lang="en-GB" sz="2400" dirty="0" smtClean="0"/>
              <a:t>Don’t forget to change mass (kg) into weight (N) using </a:t>
            </a:r>
            <a:r>
              <a:rPr lang="en-GB" sz="2400" i="1" dirty="0" smtClean="0"/>
              <a:t>W</a:t>
            </a:r>
            <a:r>
              <a:rPr lang="en-GB" sz="2400" dirty="0" smtClean="0"/>
              <a:t> = </a:t>
            </a:r>
            <a:r>
              <a:rPr lang="en-GB" sz="2400" i="1" dirty="0" smtClean="0"/>
              <a:t>m</a:t>
            </a:r>
            <a:r>
              <a:rPr lang="en-GB" sz="2400" dirty="0" smtClean="0"/>
              <a:t> x </a:t>
            </a:r>
            <a:r>
              <a:rPr lang="en-GB" sz="2400" i="1" dirty="0" smtClean="0"/>
              <a:t>g</a:t>
            </a:r>
            <a:endParaRPr lang="en-GB" sz="2400" i="1" dirty="0"/>
          </a:p>
        </p:txBody>
      </p:sp>
      <p:sp>
        <p:nvSpPr>
          <p:cNvPr id="4" name="Slide Number Placeholder 3"/>
          <p:cNvSpPr>
            <a:spLocks noGrp="1"/>
          </p:cNvSpPr>
          <p:nvPr>
            <p:ph type="sldNum" sz="quarter" idx="12"/>
          </p:nvPr>
        </p:nvSpPr>
        <p:spPr/>
        <p:txBody>
          <a:bodyPr/>
          <a:lstStyle/>
          <a:p>
            <a:fld id="{88F95D92-AAE2-46DF-8C75-F29006BB57D7}" type="slidenum">
              <a:rPr lang="en-GB" smtClean="0"/>
              <a:pPr/>
              <a:t>8</a:t>
            </a:fld>
            <a:endParaRPr lang="en-GB"/>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Stopping Distance</a:t>
            </a:r>
            <a:endParaRPr lang="en-GB" dirty="0"/>
          </a:p>
        </p:txBody>
      </p:sp>
      <p:sp>
        <p:nvSpPr>
          <p:cNvPr id="3" name="Content Placeholder 2"/>
          <p:cNvSpPr>
            <a:spLocks noGrp="1"/>
          </p:cNvSpPr>
          <p:nvPr>
            <p:ph idx="1"/>
          </p:nvPr>
        </p:nvSpPr>
        <p:spPr/>
        <p:txBody>
          <a:bodyPr/>
          <a:lstStyle/>
          <a:p>
            <a:r>
              <a:rPr lang="en-GB" dirty="0" smtClean="0"/>
              <a:t>The stopping distance is the thinking distance added to the braking distance. The graph shows some typical stopping distances.</a:t>
            </a:r>
          </a:p>
          <a:p>
            <a:endParaRPr lang="en-GB" dirty="0"/>
          </a:p>
        </p:txBody>
      </p:sp>
      <p:pic>
        <p:nvPicPr>
          <p:cNvPr id="4" name="Picture 3" descr="ph_forces07.gif"/>
          <p:cNvPicPr>
            <a:picLocks noChangeAspect="1"/>
          </p:cNvPicPr>
          <p:nvPr/>
        </p:nvPicPr>
        <p:blipFill>
          <a:blip r:embed="rId2" cstate="print"/>
          <a:stretch>
            <a:fillRect/>
          </a:stretch>
        </p:blipFill>
        <p:spPr>
          <a:xfrm>
            <a:off x="2000232" y="3214686"/>
            <a:ext cx="5025416" cy="3500462"/>
          </a:xfrm>
          <a:prstGeom prst="rect">
            <a:avLst/>
          </a:prstGeom>
        </p:spPr>
      </p:pic>
      <p:sp>
        <p:nvSpPr>
          <p:cNvPr id="5" name="Slide Number Placeholder 4"/>
          <p:cNvSpPr>
            <a:spLocks noGrp="1"/>
          </p:cNvSpPr>
          <p:nvPr>
            <p:ph type="sldNum" sz="quarter" idx="12"/>
          </p:nvPr>
        </p:nvSpPr>
        <p:spPr/>
        <p:txBody>
          <a:bodyPr/>
          <a:lstStyle/>
          <a:p>
            <a:fld id="{88F95D92-AAE2-46DF-8C75-F29006BB57D7}" type="slidenum">
              <a:rPr lang="en-GB" smtClean="0"/>
              <a:pPr/>
              <a:t>9</a:t>
            </a:fld>
            <a:endParaRPr lang="en-GB"/>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1387</TotalTime>
  <Words>1631</Words>
  <Application>Microsoft Office PowerPoint</Application>
  <PresentationFormat>On-screen Show (4:3)</PresentationFormat>
  <Paragraphs>269</Paragraphs>
  <Slides>24</Slides>
  <Notes>2</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Edexcel P2 Motion, Work done, Electricity and Nuclear Physics</vt:lpstr>
      <vt:lpstr>Units!</vt:lpstr>
      <vt:lpstr>Acceleration</vt:lpstr>
      <vt:lpstr>Force and weight</vt:lpstr>
      <vt:lpstr>Equal and opposite</vt:lpstr>
      <vt:lpstr>Resultant forces mean changes</vt:lpstr>
      <vt:lpstr>Four Typical Forces That I Could  Be Asked about</vt:lpstr>
      <vt:lpstr>Work done</vt:lpstr>
      <vt:lpstr>Stopping Distance</vt:lpstr>
      <vt:lpstr>Static Electricity</vt:lpstr>
      <vt:lpstr>Moving Charges</vt:lpstr>
      <vt:lpstr>Paint sprayer use</vt:lpstr>
      <vt:lpstr>How potential difference is distributed</vt:lpstr>
      <vt:lpstr>How current flows</vt:lpstr>
      <vt:lpstr>The Thermistor</vt:lpstr>
      <vt:lpstr>The LDR</vt:lpstr>
      <vt:lpstr>Units!</vt:lpstr>
      <vt:lpstr>Nuclear glossary</vt:lpstr>
      <vt:lpstr>PowerPoint Presentation</vt:lpstr>
      <vt:lpstr>PowerPoint Presentation</vt:lpstr>
      <vt:lpstr>PowerPoint Presentation</vt:lpstr>
      <vt:lpstr>PowerPoint Presentation</vt:lpstr>
      <vt:lpstr>PowerPoint Presentation</vt:lpstr>
      <vt:lpstr>PowerPoint Presentation</vt:lpstr>
    </vt:vector>
  </TitlesOfParts>
  <Company>The John Wallis Academy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abaker</dc:creator>
  <cp:lastModifiedBy>abaker</cp:lastModifiedBy>
  <cp:revision>47</cp:revision>
  <cp:lastPrinted>2012-11-07T17:22:29Z</cp:lastPrinted>
  <dcterms:created xsi:type="dcterms:W3CDTF">2011-11-17T14:37:34Z</dcterms:created>
  <dcterms:modified xsi:type="dcterms:W3CDTF">2012-11-07T17:28:48Z</dcterms:modified>
</cp:coreProperties>
</file>