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9" r:id="rId3"/>
    <p:sldId id="268" r:id="rId4"/>
    <p:sldId id="259" r:id="rId5"/>
    <p:sldId id="260" r:id="rId6"/>
    <p:sldId id="261" r:id="rId7"/>
    <p:sldId id="262" r:id="rId8"/>
    <p:sldId id="258" r:id="rId9"/>
    <p:sldId id="256" r:id="rId10"/>
    <p:sldId id="257" r:id="rId11"/>
    <p:sldId id="263" r:id="rId12"/>
    <p:sldId id="266" r:id="rId13"/>
    <p:sldId id="264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73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3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04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3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46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52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91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11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6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46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5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7FC4A-276F-43A7-83AF-C76C70E520DD}" type="datetimeFigureOut">
              <a:rPr lang="en-GB" smtClean="0"/>
              <a:t>28/01/2014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FB046-1CAC-428F-9EBB-D826EA04D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59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Simple Electrical Circuits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Lesson 2-The Basics Recap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20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12" y="188640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Q1. Is the circuit below a series or parallel</a:t>
            </a:r>
            <a:endParaRPr lang="en-GB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2425700" y="4059237"/>
            <a:ext cx="5083175" cy="2352675"/>
            <a:chOff x="303213" y="2290763"/>
            <a:chExt cx="5083175" cy="2352675"/>
          </a:xfrm>
        </p:grpSpPr>
        <p:sp>
          <p:nvSpPr>
            <p:cNvPr id="5" name="Rectangle 95"/>
            <p:cNvSpPr>
              <a:spLocks noChangeArrowheads="1"/>
            </p:cNvSpPr>
            <p:nvPr/>
          </p:nvSpPr>
          <p:spPr bwMode="auto">
            <a:xfrm>
              <a:off x="303213" y="2290763"/>
              <a:ext cx="5083175" cy="2352675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6" name="Oval 96"/>
            <p:cNvSpPr>
              <a:spLocks noChangeArrowheads="1"/>
            </p:cNvSpPr>
            <p:nvPr/>
          </p:nvSpPr>
          <p:spPr bwMode="auto">
            <a:xfrm>
              <a:off x="2801938" y="3138488"/>
              <a:ext cx="622300" cy="58261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" name="Oval 97"/>
            <p:cNvSpPr>
              <a:spLocks noChangeArrowheads="1"/>
            </p:cNvSpPr>
            <p:nvPr/>
          </p:nvSpPr>
          <p:spPr bwMode="auto">
            <a:xfrm>
              <a:off x="2989263" y="3305175"/>
              <a:ext cx="233362" cy="217488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" name="Rectangle 98"/>
            <p:cNvSpPr>
              <a:spLocks noChangeArrowheads="1"/>
            </p:cNvSpPr>
            <p:nvPr/>
          </p:nvSpPr>
          <p:spPr bwMode="auto">
            <a:xfrm>
              <a:off x="2973388" y="3413125"/>
              <a:ext cx="268287" cy="1587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Line 99"/>
            <p:cNvSpPr>
              <a:spLocks noChangeShapeType="1"/>
            </p:cNvSpPr>
            <p:nvPr/>
          </p:nvSpPr>
          <p:spPr bwMode="auto">
            <a:xfrm>
              <a:off x="2979738" y="2374900"/>
              <a:ext cx="1587" cy="4619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" name="Line 100"/>
            <p:cNvSpPr>
              <a:spLocks noChangeShapeType="1"/>
            </p:cNvSpPr>
            <p:nvPr/>
          </p:nvSpPr>
          <p:spPr bwMode="auto">
            <a:xfrm>
              <a:off x="3108325" y="2490788"/>
              <a:ext cx="1588" cy="231775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Line 101"/>
            <p:cNvSpPr>
              <a:spLocks noChangeShapeType="1"/>
            </p:cNvSpPr>
            <p:nvPr/>
          </p:nvSpPr>
          <p:spPr bwMode="auto">
            <a:xfrm>
              <a:off x="3108325" y="2592388"/>
              <a:ext cx="1608138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Line 102"/>
            <p:cNvSpPr>
              <a:spLocks noChangeShapeType="1"/>
            </p:cNvSpPr>
            <p:nvPr/>
          </p:nvSpPr>
          <p:spPr bwMode="auto">
            <a:xfrm flipH="1">
              <a:off x="3214688" y="3405188"/>
              <a:ext cx="1497012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" name="Line 103"/>
            <p:cNvSpPr>
              <a:spLocks noChangeShapeType="1"/>
            </p:cNvSpPr>
            <p:nvPr/>
          </p:nvSpPr>
          <p:spPr bwMode="auto">
            <a:xfrm flipV="1">
              <a:off x="1146175" y="2592388"/>
              <a:ext cx="1588" cy="1481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" name="Line 104"/>
            <p:cNvSpPr>
              <a:spLocks noChangeShapeType="1"/>
            </p:cNvSpPr>
            <p:nvPr/>
          </p:nvSpPr>
          <p:spPr bwMode="auto">
            <a:xfrm>
              <a:off x="1136650" y="2592388"/>
              <a:ext cx="18351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Line 105"/>
            <p:cNvSpPr>
              <a:spLocks noChangeShapeType="1"/>
            </p:cNvSpPr>
            <p:nvPr/>
          </p:nvSpPr>
          <p:spPr bwMode="auto">
            <a:xfrm flipH="1">
              <a:off x="1146175" y="3411538"/>
              <a:ext cx="18478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" name="Oval 106"/>
            <p:cNvSpPr>
              <a:spLocks noChangeArrowheads="1"/>
            </p:cNvSpPr>
            <p:nvPr/>
          </p:nvSpPr>
          <p:spPr bwMode="auto">
            <a:xfrm>
              <a:off x="2809875" y="3797300"/>
              <a:ext cx="622300" cy="58261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Oval 107"/>
            <p:cNvSpPr>
              <a:spLocks noChangeArrowheads="1"/>
            </p:cNvSpPr>
            <p:nvPr/>
          </p:nvSpPr>
          <p:spPr bwMode="auto">
            <a:xfrm>
              <a:off x="2997200" y="3963988"/>
              <a:ext cx="233363" cy="21748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" name="Rectangle 108"/>
            <p:cNvSpPr>
              <a:spLocks noChangeArrowheads="1"/>
            </p:cNvSpPr>
            <p:nvPr/>
          </p:nvSpPr>
          <p:spPr bwMode="auto">
            <a:xfrm>
              <a:off x="2981325" y="4071938"/>
              <a:ext cx="268288" cy="1587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" name="Line 109"/>
            <p:cNvSpPr>
              <a:spLocks noChangeShapeType="1"/>
            </p:cNvSpPr>
            <p:nvPr/>
          </p:nvSpPr>
          <p:spPr bwMode="auto">
            <a:xfrm flipH="1">
              <a:off x="1143000" y="4068763"/>
              <a:ext cx="1852613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" name="Line 110"/>
            <p:cNvSpPr>
              <a:spLocks noChangeShapeType="1"/>
            </p:cNvSpPr>
            <p:nvPr/>
          </p:nvSpPr>
          <p:spPr bwMode="auto">
            <a:xfrm flipV="1">
              <a:off x="3228975" y="4067175"/>
              <a:ext cx="1479550" cy="47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" name="Line 111"/>
            <p:cNvSpPr>
              <a:spLocks noChangeShapeType="1"/>
            </p:cNvSpPr>
            <p:nvPr/>
          </p:nvSpPr>
          <p:spPr bwMode="auto">
            <a:xfrm>
              <a:off x="4697413" y="2592388"/>
              <a:ext cx="1587" cy="14795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" name="Oval 112"/>
            <p:cNvSpPr>
              <a:spLocks noChangeArrowheads="1"/>
            </p:cNvSpPr>
            <p:nvPr/>
          </p:nvSpPr>
          <p:spPr bwMode="auto">
            <a:xfrm>
              <a:off x="787400" y="27178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3" name="Text Box 113"/>
            <p:cNvSpPr txBox="1">
              <a:spLocks noChangeArrowheads="1"/>
            </p:cNvSpPr>
            <p:nvPr/>
          </p:nvSpPr>
          <p:spPr bwMode="auto">
            <a:xfrm>
              <a:off x="927100" y="2794000"/>
              <a:ext cx="4826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A</a:t>
              </a:r>
              <a:r>
                <a:rPr lang="en-GB" altLang="en-US" sz="2000" b="1" baseline="-25000"/>
                <a:t>1</a:t>
              </a:r>
            </a:p>
          </p:txBody>
        </p:sp>
        <p:sp>
          <p:nvSpPr>
            <p:cNvPr id="24" name="Oval 114"/>
            <p:cNvSpPr>
              <a:spLocks noChangeArrowheads="1"/>
            </p:cNvSpPr>
            <p:nvPr/>
          </p:nvSpPr>
          <p:spPr bwMode="auto">
            <a:xfrm>
              <a:off x="1803400" y="31369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" name="Text Box 115"/>
            <p:cNvSpPr txBox="1">
              <a:spLocks noChangeArrowheads="1"/>
            </p:cNvSpPr>
            <p:nvPr/>
          </p:nvSpPr>
          <p:spPr bwMode="auto">
            <a:xfrm>
              <a:off x="1866900" y="32131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A</a:t>
              </a:r>
              <a:r>
                <a:rPr lang="en-GB" altLang="en-US" sz="2000" b="1" baseline="-25000"/>
                <a:t>2</a:t>
              </a:r>
            </a:p>
          </p:txBody>
        </p:sp>
        <p:sp>
          <p:nvSpPr>
            <p:cNvPr id="26" name="Oval 116"/>
            <p:cNvSpPr>
              <a:spLocks noChangeArrowheads="1"/>
            </p:cNvSpPr>
            <p:nvPr/>
          </p:nvSpPr>
          <p:spPr bwMode="auto">
            <a:xfrm>
              <a:off x="1803400" y="37973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7" name="Text Box 117"/>
            <p:cNvSpPr txBox="1">
              <a:spLocks noChangeArrowheads="1"/>
            </p:cNvSpPr>
            <p:nvPr/>
          </p:nvSpPr>
          <p:spPr bwMode="auto">
            <a:xfrm>
              <a:off x="1854200" y="3860800"/>
              <a:ext cx="6096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A</a:t>
              </a:r>
              <a:r>
                <a:rPr lang="en-GB" altLang="en-US" sz="2000" b="1" baseline="-25000"/>
                <a:t>3</a:t>
              </a:r>
            </a:p>
          </p:txBody>
        </p:sp>
        <p:sp>
          <p:nvSpPr>
            <p:cNvPr id="28" name="Oval 118"/>
            <p:cNvSpPr>
              <a:spLocks noChangeArrowheads="1"/>
            </p:cNvSpPr>
            <p:nvPr/>
          </p:nvSpPr>
          <p:spPr bwMode="auto">
            <a:xfrm>
              <a:off x="4381500" y="27178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9" name="Text Box 119"/>
            <p:cNvSpPr txBox="1">
              <a:spLocks noChangeArrowheads="1"/>
            </p:cNvSpPr>
            <p:nvPr/>
          </p:nvSpPr>
          <p:spPr bwMode="auto">
            <a:xfrm>
              <a:off x="4470400" y="27940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A</a:t>
              </a:r>
              <a:r>
                <a:rPr lang="en-GB" altLang="en-US" sz="2000" b="1" baseline="-25000"/>
                <a:t>4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86397" y="1484783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Q2. If the reading on Ammeter 4 is 2A what will the reading on:</a:t>
            </a:r>
          </a:p>
          <a:p>
            <a:r>
              <a:rPr lang="en-GB" sz="3200" dirty="0" smtClean="0"/>
              <a:t>A2, A3 and A1 be?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162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95720" y="2988468"/>
            <a:ext cx="5032375" cy="3594100"/>
            <a:chOff x="684213" y="2151063"/>
            <a:chExt cx="5032375" cy="4008437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684213" y="2151063"/>
              <a:ext cx="5032375" cy="4008437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3716338" y="4611688"/>
              <a:ext cx="622300" cy="58261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3878263" y="4765675"/>
              <a:ext cx="233362" cy="217488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862388" y="4873625"/>
              <a:ext cx="280987" cy="1714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3449638" y="3022600"/>
              <a:ext cx="1587" cy="4619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3578225" y="3138488"/>
              <a:ext cx="1588" cy="231775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578225" y="3240088"/>
              <a:ext cx="1608138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4103688" y="4878388"/>
              <a:ext cx="1077912" cy="142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1641475" y="3240088"/>
              <a:ext cx="1588" cy="16462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1644650" y="3240088"/>
              <a:ext cx="17970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>
              <a:off x="2898775" y="4884738"/>
              <a:ext cx="9842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2352675" y="4610100"/>
              <a:ext cx="622300" cy="58261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2540000" y="4776788"/>
              <a:ext cx="233363" cy="21748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524125" y="4884738"/>
              <a:ext cx="268288" cy="1587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638300" y="4881563"/>
              <a:ext cx="900113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2771775" y="4879975"/>
              <a:ext cx="234950" cy="47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180013" y="3227388"/>
              <a:ext cx="1587" cy="1670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806700" y="4889500"/>
              <a:ext cx="1905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>
              <a:off x="3670300" y="4889500"/>
              <a:ext cx="1905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Oval 29"/>
            <p:cNvSpPr>
              <a:spLocks noChangeArrowheads="1"/>
            </p:cNvSpPr>
            <p:nvPr/>
          </p:nvSpPr>
          <p:spPr bwMode="auto">
            <a:xfrm>
              <a:off x="2349500" y="55118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" name="Text Box 30"/>
            <p:cNvSpPr txBox="1">
              <a:spLocks noChangeArrowheads="1"/>
            </p:cNvSpPr>
            <p:nvPr/>
          </p:nvSpPr>
          <p:spPr bwMode="auto">
            <a:xfrm>
              <a:off x="2451100" y="5575300"/>
              <a:ext cx="4699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>
                  <a:latin typeface="Arial" charset="0"/>
                </a:rPr>
                <a:t>V</a:t>
              </a:r>
              <a:r>
                <a:rPr lang="en-GB" altLang="en-US" sz="2000" b="1" baseline="-25000">
                  <a:latin typeface="Arial" charset="0"/>
                </a:rPr>
                <a:t>2</a:t>
              </a:r>
            </a:p>
          </p:txBody>
        </p:sp>
        <p:sp>
          <p:nvSpPr>
            <p:cNvPr id="26" name="Oval 31"/>
            <p:cNvSpPr>
              <a:spLocks noChangeArrowheads="1"/>
            </p:cNvSpPr>
            <p:nvPr/>
          </p:nvSpPr>
          <p:spPr bwMode="auto">
            <a:xfrm>
              <a:off x="3695700" y="55245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7" name="Text Box 32"/>
            <p:cNvSpPr txBox="1">
              <a:spLocks noChangeArrowheads="1"/>
            </p:cNvSpPr>
            <p:nvPr/>
          </p:nvSpPr>
          <p:spPr bwMode="auto">
            <a:xfrm>
              <a:off x="3784600" y="5588000"/>
              <a:ext cx="5334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>
                  <a:latin typeface="Arial" charset="0"/>
                </a:rPr>
                <a:t>V</a:t>
              </a:r>
              <a:r>
                <a:rPr lang="en-GB" altLang="en-US" sz="2000" b="1" baseline="-25000">
                  <a:latin typeface="Arial" charset="0"/>
                </a:rPr>
                <a:t>3</a:t>
              </a:r>
            </a:p>
          </p:txBody>
        </p:sp>
        <p:sp>
          <p:nvSpPr>
            <p:cNvPr id="28" name="Oval 33"/>
            <p:cNvSpPr>
              <a:spLocks noChangeArrowheads="1"/>
            </p:cNvSpPr>
            <p:nvPr/>
          </p:nvSpPr>
          <p:spPr bwMode="auto">
            <a:xfrm>
              <a:off x="3187700" y="22733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3327400" y="2311400"/>
              <a:ext cx="4699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>
                  <a:latin typeface="Arial" charset="0"/>
                </a:rPr>
                <a:t>V</a:t>
              </a:r>
              <a:r>
                <a:rPr lang="en-GB" altLang="en-US" sz="2000" b="1" baseline="-25000">
                  <a:latin typeface="Arial" charset="0"/>
                </a:rPr>
                <a:t>1</a:t>
              </a:r>
            </a:p>
          </p:txBody>
        </p:sp>
        <p:sp>
          <p:nvSpPr>
            <p:cNvPr id="30" name="Line 37"/>
            <p:cNvSpPr>
              <a:spLocks noChangeShapeType="1"/>
            </p:cNvSpPr>
            <p:nvPr/>
          </p:nvSpPr>
          <p:spPr bwMode="auto">
            <a:xfrm>
              <a:off x="2641600" y="2565400"/>
              <a:ext cx="5715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Line 38"/>
            <p:cNvSpPr>
              <a:spLocks noChangeShapeType="1"/>
            </p:cNvSpPr>
            <p:nvPr/>
          </p:nvSpPr>
          <p:spPr bwMode="auto">
            <a:xfrm>
              <a:off x="3873500" y="2565400"/>
              <a:ext cx="5715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Line 39"/>
            <p:cNvSpPr>
              <a:spLocks noChangeShapeType="1"/>
            </p:cNvSpPr>
            <p:nvPr/>
          </p:nvSpPr>
          <p:spPr bwMode="auto">
            <a:xfrm flipV="1">
              <a:off x="2641600" y="2552700"/>
              <a:ext cx="0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Line 40"/>
            <p:cNvSpPr>
              <a:spLocks noChangeShapeType="1"/>
            </p:cNvSpPr>
            <p:nvPr/>
          </p:nvSpPr>
          <p:spPr bwMode="auto">
            <a:xfrm flipV="1">
              <a:off x="4432300" y="2552700"/>
              <a:ext cx="0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Line 42"/>
            <p:cNvSpPr>
              <a:spLocks noChangeShapeType="1"/>
            </p:cNvSpPr>
            <p:nvPr/>
          </p:nvSpPr>
          <p:spPr bwMode="auto">
            <a:xfrm>
              <a:off x="3009900" y="5778500"/>
              <a:ext cx="152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Line 43"/>
            <p:cNvSpPr>
              <a:spLocks noChangeShapeType="1"/>
            </p:cNvSpPr>
            <p:nvPr/>
          </p:nvSpPr>
          <p:spPr bwMode="auto">
            <a:xfrm>
              <a:off x="3530600" y="5778500"/>
              <a:ext cx="152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Line 44"/>
            <p:cNvSpPr>
              <a:spLocks noChangeShapeType="1"/>
            </p:cNvSpPr>
            <p:nvPr/>
          </p:nvSpPr>
          <p:spPr bwMode="auto">
            <a:xfrm>
              <a:off x="2197100" y="5778500"/>
              <a:ext cx="152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Line 45"/>
            <p:cNvSpPr>
              <a:spLocks noChangeShapeType="1"/>
            </p:cNvSpPr>
            <p:nvPr/>
          </p:nvSpPr>
          <p:spPr bwMode="auto">
            <a:xfrm>
              <a:off x="4343400" y="5778500"/>
              <a:ext cx="152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Line 48"/>
            <p:cNvSpPr>
              <a:spLocks noChangeShapeType="1"/>
            </p:cNvSpPr>
            <p:nvPr/>
          </p:nvSpPr>
          <p:spPr bwMode="auto">
            <a:xfrm flipV="1">
              <a:off x="2209800" y="4889500"/>
              <a:ext cx="0" cy="889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Line 49"/>
            <p:cNvSpPr>
              <a:spLocks noChangeShapeType="1"/>
            </p:cNvSpPr>
            <p:nvPr/>
          </p:nvSpPr>
          <p:spPr bwMode="auto">
            <a:xfrm flipV="1">
              <a:off x="3162300" y="4902200"/>
              <a:ext cx="0" cy="889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Line 50"/>
            <p:cNvSpPr>
              <a:spLocks noChangeShapeType="1"/>
            </p:cNvSpPr>
            <p:nvPr/>
          </p:nvSpPr>
          <p:spPr bwMode="auto">
            <a:xfrm flipV="1">
              <a:off x="3530600" y="4889500"/>
              <a:ext cx="0" cy="889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Line 51"/>
            <p:cNvSpPr>
              <a:spLocks noChangeShapeType="1"/>
            </p:cNvSpPr>
            <p:nvPr/>
          </p:nvSpPr>
          <p:spPr bwMode="auto">
            <a:xfrm flipV="1">
              <a:off x="4483100" y="4889500"/>
              <a:ext cx="0" cy="889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 Box 109"/>
            <p:cNvSpPr txBox="1">
              <a:spLocks noChangeArrowheads="1"/>
            </p:cNvSpPr>
            <p:nvPr/>
          </p:nvSpPr>
          <p:spPr bwMode="auto">
            <a:xfrm>
              <a:off x="1892300" y="3733800"/>
              <a:ext cx="3048000" cy="711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>
                  <a:latin typeface="Arial" charset="0"/>
                </a:rPr>
                <a:t>NB Voltmeters are connected in parallel</a:t>
              </a:r>
            </a:p>
          </p:txBody>
        </p:sp>
      </p:grpSp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85957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Q1. Is the circuit below a series or parallel</a:t>
            </a:r>
            <a:endParaRPr lang="en-GB" sz="3200" dirty="0"/>
          </a:p>
        </p:txBody>
      </p:sp>
      <p:sp>
        <p:nvSpPr>
          <p:cNvPr id="44" name="TextBox 43"/>
          <p:cNvSpPr txBox="1"/>
          <p:nvPr/>
        </p:nvSpPr>
        <p:spPr>
          <a:xfrm>
            <a:off x="676390" y="1196752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Q2. If the reading on Voltmeter 1 is 8V what will the readings on</a:t>
            </a:r>
          </a:p>
          <a:p>
            <a:r>
              <a:rPr lang="en-GB" sz="3200" dirty="0" smtClean="0"/>
              <a:t>V2 and V3 be?</a:t>
            </a:r>
          </a:p>
        </p:txBody>
      </p:sp>
    </p:spTree>
    <p:extLst>
      <p:ext uri="{BB962C8B-B14F-4D97-AF65-F5344CB8AC3E}">
        <p14:creationId xmlns:p14="http://schemas.microsoft.com/office/powerpoint/2010/main" val="193503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8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For a series circuit, the sum of the voltages for each component is equal to the voltage across the cell or battery.</a:t>
            </a:r>
          </a:p>
          <a:p>
            <a:pPr algn="l"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			V</a:t>
            </a:r>
            <a:r>
              <a:rPr lang="en-GB" altLang="en-US" sz="2000" baseline="-25000" dirty="0">
                <a:solidFill>
                  <a:schemeClr val="bg1"/>
                </a:solidFill>
                <a:latin typeface="Arial" charset="0"/>
              </a:rPr>
              <a:t>1</a:t>
            </a: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 = V</a:t>
            </a:r>
            <a:r>
              <a:rPr lang="en-GB" altLang="en-US" sz="2000" baseline="-25000" dirty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 + V</a:t>
            </a:r>
            <a:r>
              <a:rPr lang="en-GB" altLang="en-US" sz="2000" baseline="-25000" dirty="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9199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065332" y="2376488"/>
            <a:ext cx="3579813" cy="4332288"/>
            <a:chOff x="882650" y="1485900"/>
            <a:chExt cx="3579813" cy="4332288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2547938" y="3925888"/>
              <a:ext cx="622300" cy="58261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2735263" y="4092575"/>
              <a:ext cx="233362" cy="217488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719388" y="4200525"/>
              <a:ext cx="268287" cy="1587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2725738" y="2286000"/>
              <a:ext cx="1587" cy="4619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2854325" y="2376488"/>
              <a:ext cx="1588" cy="231775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2854325" y="2478088"/>
              <a:ext cx="1608138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H="1">
              <a:off x="2960688" y="4192588"/>
              <a:ext cx="1497012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892175" y="2478088"/>
              <a:ext cx="1588" cy="31956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882650" y="2478088"/>
              <a:ext cx="18351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H="1">
              <a:off x="892175" y="4198938"/>
              <a:ext cx="18478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Oval 16"/>
            <p:cNvSpPr>
              <a:spLocks noChangeArrowheads="1"/>
            </p:cNvSpPr>
            <p:nvPr/>
          </p:nvSpPr>
          <p:spPr bwMode="auto">
            <a:xfrm>
              <a:off x="2743200" y="5551488"/>
              <a:ext cx="233363" cy="21748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727325" y="5659438"/>
              <a:ext cx="268288" cy="1587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flipH="1">
              <a:off x="889000" y="5656263"/>
              <a:ext cx="1852613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V="1">
              <a:off x="2974975" y="5654675"/>
              <a:ext cx="1479550" cy="47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443413" y="2490788"/>
              <a:ext cx="1587" cy="31686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" name="Oval 29"/>
            <p:cNvSpPr>
              <a:spLocks noChangeArrowheads="1"/>
            </p:cNvSpPr>
            <p:nvPr/>
          </p:nvSpPr>
          <p:spPr bwMode="auto">
            <a:xfrm>
              <a:off x="2451100" y="14859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" name="Text Box 30"/>
            <p:cNvSpPr txBox="1">
              <a:spLocks noChangeArrowheads="1"/>
            </p:cNvSpPr>
            <p:nvPr/>
          </p:nvSpPr>
          <p:spPr bwMode="auto">
            <a:xfrm>
              <a:off x="2540000" y="15367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V</a:t>
              </a:r>
              <a:r>
                <a:rPr lang="en-GB" altLang="en-US" sz="2000" b="1" baseline="-25000"/>
                <a:t>1</a:t>
              </a:r>
            </a:p>
          </p:txBody>
        </p:sp>
        <p:sp>
          <p:nvSpPr>
            <p:cNvPr id="22" name="Oval 31"/>
            <p:cNvSpPr>
              <a:spLocks noChangeArrowheads="1"/>
            </p:cNvSpPr>
            <p:nvPr/>
          </p:nvSpPr>
          <p:spPr bwMode="auto">
            <a:xfrm>
              <a:off x="2527300" y="31877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3" name="Text Box 32"/>
            <p:cNvSpPr txBox="1">
              <a:spLocks noChangeArrowheads="1"/>
            </p:cNvSpPr>
            <p:nvPr/>
          </p:nvSpPr>
          <p:spPr bwMode="auto">
            <a:xfrm>
              <a:off x="2616200" y="33020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V</a:t>
              </a:r>
              <a:r>
                <a:rPr lang="en-GB" altLang="en-US" sz="2000" b="1" baseline="-25000"/>
                <a:t>2</a:t>
              </a:r>
            </a:p>
          </p:txBody>
        </p:sp>
        <p:sp>
          <p:nvSpPr>
            <p:cNvPr id="24" name="Oval 33"/>
            <p:cNvSpPr>
              <a:spLocks noChangeArrowheads="1"/>
            </p:cNvSpPr>
            <p:nvPr/>
          </p:nvSpPr>
          <p:spPr bwMode="auto">
            <a:xfrm>
              <a:off x="2552700" y="46355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" name="Text Box 34"/>
            <p:cNvSpPr txBox="1">
              <a:spLocks noChangeArrowheads="1"/>
            </p:cNvSpPr>
            <p:nvPr/>
          </p:nvSpPr>
          <p:spPr bwMode="auto">
            <a:xfrm>
              <a:off x="2641600" y="4699000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V</a:t>
              </a:r>
              <a:r>
                <a:rPr lang="en-GB" altLang="en-US" sz="2000" b="1" baseline="-25000"/>
                <a:t>3</a:t>
              </a:r>
            </a:p>
          </p:txBody>
        </p:sp>
        <p:sp>
          <p:nvSpPr>
            <p:cNvPr id="26" name="Line 67"/>
            <p:cNvSpPr>
              <a:spLocks noChangeShapeType="1"/>
            </p:cNvSpPr>
            <p:nvPr/>
          </p:nvSpPr>
          <p:spPr bwMode="auto">
            <a:xfrm>
              <a:off x="2273300" y="4902200"/>
              <a:ext cx="2921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Line 68"/>
            <p:cNvSpPr>
              <a:spLocks noChangeShapeType="1"/>
            </p:cNvSpPr>
            <p:nvPr/>
          </p:nvSpPr>
          <p:spPr bwMode="auto">
            <a:xfrm>
              <a:off x="3225800" y="4902200"/>
              <a:ext cx="30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Line 69"/>
            <p:cNvSpPr>
              <a:spLocks noChangeShapeType="1"/>
            </p:cNvSpPr>
            <p:nvPr/>
          </p:nvSpPr>
          <p:spPr bwMode="auto">
            <a:xfrm>
              <a:off x="2260600" y="3441700"/>
              <a:ext cx="2921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Line 70"/>
            <p:cNvSpPr>
              <a:spLocks noChangeShapeType="1"/>
            </p:cNvSpPr>
            <p:nvPr/>
          </p:nvSpPr>
          <p:spPr bwMode="auto">
            <a:xfrm>
              <a:off x="3200400" y="3454400"/>
              <a:ext cx="30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Line 71"/>
            <p:cNvSpPr>
              <a:spLocks noChangeShapeType="1"/>
            </p:cNvSpPr>
            <p:nvPr/>
          </p:nvSpPr>
          <p:spPr bwMode="auto">
            <a:xfrm>
              <a:off x="2159000" y="1752600"/>
              <a:ext cx="2921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Line 72"/>
            <p:cNvSpPr>
              <a:spLocks noChangeShapeType="1"/>
            </p:cNvSpPr>
            <p:nvPr/>
          </p:nvSpPr>
          <p:spPr bwMode="auto">
            <a:xfrm>
              <a:off x="3098800" y="1752600"/>
              <a:ext cx="330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Line 73"/>
            <p:cNvSpPr>
              <a:spLocks noChangeShapeType="1"/>
            </p:cNvSpPr>
            <p:nvPr/>
          </p:nvSpPr>
          <p:spPr bwMode="auto">
            <a:xfrm flipV="1">
              <a:off x="2273300" y="4902200"/>
              <a:ext cx="0" cy="749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Line 74"/>
            <p:cNvSpPr>
              <a:spLocks noChangeShapeType="1"/>
            </p:cNvSpPr>
            <p:nvPr/>
          </p:nvSpPr>
          <p:spPr bwMode="auto">
            <a:xfrm flipV="1">
              <a:off x="3530600" y="4902200"/>
              <a:ext cx="0" cy="749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Line 75"/>
            <p:cNvSpPr>
              <a:spLocks noChangeShapeType="1"/>
            </p:cNvSpPr>
            <p:nvPr/>
          </p:nvSpPr>
          <p:spPr bwMode="auto">
            <a:xfrm flipV="1">
              <a:off x="2260600" y="3441700"/>
              <a:ext cx="0" cy="749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Line 76"/>
            <p:cNvSpPr>
              <a:spLocks noChangeShapeType="1"/>
            </p:cNvSpPr>
            <p:nvPr/>
          </p:nvSpPr>
          <p:spPr bwMode="auto">
            <a:xfrm flipV="1">
              <a:off x="3492500" y="3441700"/>
              <a:ext cx="0" cy="749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Line 77"/>
            <p:cNvSpPr>
              <a:spLocks noChangeShapeType="1"/>
            </p:cNvSpPr>
            <p:nvPr/>
          </p:nvSpPr>
          <p:spPr bwMode="auto">
            <a:xfrm flipV="1">
              <a:off x="2171700" y="1739900"/>
              <a:ext cx="0" cy="749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Line 78"/>
            <p:cNvSpPr>
              <a:spLocks noChangeShapeType="1"/>
            </p:cNvSpPr>
            <p:nvPr/>
          </p:nvSpPr>
          <p:spPr bwMode="auto">
            <a:xfrm flipH="1" flipV="1">
              <a:off x="3429000" y="1765300"/>
              <a:ext cx="0" cy="71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-332168" y="13601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Q1. Is the circuit below a series or parallel</a:t>
            </a:r>
            <a:endParaRPr lang="en-GB" sz="3200" dirty="0"/>
          </a:p>
        </p:txBody>
      </p:sp>
      <p:sp>
        <p:nvSpPr>
          <p:cNvPr id="39" name="TextBox 38"/>
          <p:cNvSpPr txBox="1"/>
          <p:nvPr/>
        </p:nvSpPr>
        <p:spPr>
          <a:xfrm>
            <a:off x="251520" y="1056065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Q2. If the reading on Voltmeter 1 is 8V what will the readings on </a:t>
            </a:r>
          </a:p>
          <a:p>
            <a:r>
              <a:rPr lang="en-GB" sz="3200" dirty="0" smtClean="0"/>
              <a:t>V2 and V3 be?</a:t>
            </a:r>
          </a:p>
        </p:txBody>
      </p:sp>
    </p:spTree>
    <p:extLst>
      <p:ext uri="{BB962C8B-B14F-4D97-AF65-F5344CB8AC3E}">
        <p14:creationId xmlns:p14="http://schemas.microsoft.com/office/powerpoint/2010/main" val="281821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2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For a parallel circuit, the voltage across the cell/battery is the same as the voltage across each branch.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V</a:t>
            </a:r>
            <a:r>
              <a:rPr lang="en-GB" altLang="en-US" sz="2000" baseline="-25000" dirty="0">
                <a:solidFill>
                  <a:schemeClr val="bg1"/>
                </a:solidFill>
                <a:latin typeface="Arial" charset="0"/>
              </a:rPr>
              <a:t>1</a:t>
            </a: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 = V</a:t>
            </a:r>
            <a:r>
              <a:rPr lang="en-GB" altLang="en-US" sz="2000" baseline="-25000" dirty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 = V</a:t>
            </a:r>
            <a:r>
              <a:rPr lang="en-GB" altLang="en-US" sz="2000" baseline="-25000" dirty="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899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58800" y="592138"/>
            <a:ext cx="6959600" cy="952500"/>
          </a:xfrm>
          <a:solidFill>
            <a:srgbClr val="000066"/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2800" dirty="0" smtClean="0">
                <a:solidFill>
                  <a:schemeClr val="bg1"/>
                </a:solidFill>
                <a:latin typeface="Arial" charset="0"/>
              </a:rPr>
              <a:t>Draw the circuit symbol for a bulb</a:t>
            </a:r>
            <a:endParaRPr lang="en-GB" alt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3048000" y="33147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600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</a:t>
            </a:r>
            <a:endParaRPr lang="en-GB" altLang="en-US" sz="600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63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58800" y="592138"/>
            <a:ext cx="6959600" cy="952500"/>
          </a:xfrm>
          <a:solidFill>
            <a:srgbClr val="000066"/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2800" dirty="0" smtClean="0">
                <a:solidFill>
                  <a:schemeClr val="bg1"/>
                </a:solidFill>
                <a:latin typeface="Arial" charset="0"/>
              </a:rPr>
              <a:t>Draw the circuit symbol for </a:t>
            </a:r>
            <a:r>
              <a:rPr lang="en-GB" altLang="en-US" sz="2800" smtClean="0">
                <a:solidFill>
                  <a:schemeClr val="bg1"/>
                </a:solidFill>
                <a:latin typeface="Arial" charset="0"/>
              </a:rPr>
              <a:t>an ammeter</a:t>
            </a:r>
            <a:endParaRPr lang="en-GB" altLang="en-US" sz="28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63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58800" y="592138"/>
            <a:ext cx="6959600" cy="952500"/>
          </a:xfrm>
          <a:solidFill>
            <a:srgbClr val="000066"/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2800" dirty="0">
                <a:solidFill>
                  <a:schemeClr val="bg1"/>
                </a:solidFill>
                <a:latin typeface="Arial" charset="0"/>
              </a:rPr>
              <a:t>What component is used to measure electrical current? </a:t>
            </a:r>
          </a:p>
        </p:txBody>
      </p:sp>
      <p:sp>
        <p:nvSpPr>
          <p:cNvPr id="8397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Switch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Resistor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Ammeter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Voltmeter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3048000" y="33147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600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</a:t>
            </a:r>
            <a:endParaRPr lang="en-GB" altLang="en-US" sz="600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64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33400" y="541338"/>
            <a:ext cx="7162800" cy="1003300"/>
          </a:xfrm>
          <a:solidFill>
            <a:srgbClr val="000066"/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2800">
                <a:solidFill>
                  <a:schemeClr val="bg1"/>
                </a:solidFill>
                <a:latin typeface="Arial" charset="0"/>
              </a:rPr>
              <a:t>Which component changes electrical energy into light energy?</a:t>
            </a:r>
          </a:p>
        </p:txBody>
      </p:sp>
      <p:sp>
        <p:nvSpPr>
          <p:cNvPr id="8499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612900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Bulb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Switch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Cell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Battery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2044700" y="16002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600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</a:t>
            </a:r>
            <a:endParaRPr lang="en-GB" altLang="en-US" sz="600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61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95300" y="1011238"/>
            <a:ext cx="7962900" cy="546100"/>
          </a:xfrm>
          <a:solidFill>
            <a:srgbClr val="000066"/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2800">
                <a:solidFill>
                  <a:schemeClr val="bg1"/>
                </a:solidFill>
                <a:latin typeface="Arial" charset="0"/>
              </a:rPr>
              <a:t>Which component is a store of chemical energy? </a:t>
            </a:r>
          </a:p>
        </p:txBody>
      </p:sp>
      <p:sp>
        <p:nvSpPr>
          <p:cNvPr id="8601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Bulb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Battery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Switch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Resistor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2844800" y="2463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600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</a:t>
            </a:r>
            <a:endParaRPr lang="en-GB" altLang="en-US" sz="600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65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82600" y="757238"/>
            <a:ext cx="7175500" cy="939800"/>
          </a:xfrm>
          <a:solidFill>
            <a:srgbClr val="000066"/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/>
            <a:r>
              <a:rPr lang="en-GB" altLang="en-US" sz="2800">
                <a:solidFill>
                  <a:schemeClr val="bg1"/>
                </a:solidFill>
                <a:latin typeface="Arial" charset="0"/>
              </a:rPr>
              <a:t>Which of these materials is not a conductor of electricity? </a:t>
            </a:r>
          </a:p>
        </p:txBody>
      </p:sp>
      <p:sp>
        <p:nvSpPr>
          <p:cNvPr id="8806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Water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Graphite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Lead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Wood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2400300" y="40894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600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</a:t>
            </a:r>
            <a:endParaRPr lang="en-GB" altLang="en-US" sz="600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8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57200" y="833438"/>
            <a:ext cx="5661025" cy="558800"/>
          </a:xfrm>
          <a:solidFill>
            <a:srgbClr val="000066"/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2800">
                <a:solidFill>
                  <a:schemeClr val="bg1"/>
                </a:solidFill>
                <a:latin typeface="Arial" charset="0"/>
              </a:rPr>
              <a:t>Name this circuit symbol.</a:t>
            </a:r>
          </a:p>
        </p:txBody>
      </p:sp>
      <p:sp>
        <p:nvSpPr>
          <p:cNvPr id="8294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Ammeter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Switch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Bulb</a:t>
            </a:r>
          </a:p>
          <a:p>
            <a:pPr marL="609600" indent="-609600">
              <a:lnSpc>
                <a:spcPct val="150000"/>
              </a:lnSpc>
              <a:buFontTx/>
              <a:buAutoNum type="alphaUcPeriod"/>
            </a:pPr>
            <a:r>
              <a:rPr lang="en-GB" altLang="en-US">
                <a:solidFill>
                  <a:schemeClr val="accent2"/>
                </a:solidFill>
                <a:latin typeface="Arial" charset="0"/>
              </a:rPr>
              <a:t>Voltmeter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3048000" y="4114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600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</a:t>
            </a:r>
            <a:endParaRPr lang="en-GB" altLang="en-US" sz="6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6654800" y="901700"/>
            <a:ext cx="660400" cy="5334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6807200" y="990600"/>
            <a:ext cx="27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b="1">
                <a:solidFill>
                  <a:schemeClr val="accent2"/>
                </a:solidFill>
                <a:latin typeface="Arial" charset="0"/>
              </a:rPr>
              <a:t>V</a:t>
            </a:r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>
            <a:off x="6477000" y="1181100"/>
            <a:ext cx="1905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7302500" y="1181100"/>
            <a:ext cx="1905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74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1107" y="548680"/>
            <a:ext cx="8469064" cy="504055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Q1. Is the circuit below a series or parallel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504025" y="2909619"/>
            <a:ext cx="6599436" cy="3653458"/>
            <a:chOff x="1827213" y="2989263"/>
            <a:chExt cx="5311775" cy="3013075"/>
          </a:xfrm>
        </p:grpSpPr>
        <p:sp>
          <p:nvSpPr>
            <p:cNvPr id="5" name="Rectangle 65"/>
            <p:cNvSpPr>
              <a:spLocks noChangeArrowheads="1"/>
            </p:cNvSpPr>
            <p:nvPr/>
          </p:nvSpPr>
          <p:spPr bwMode="auto">
            <a:xfrm>
              <a:off x="1827213" y="2989263"/>
              <a:ext cx="5311775" cy="3013075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6" name="Oval 66"/>
            <p:cNvSpPr>
              <a:spLocks noChangeArrowheads="1"/>
            </p:cNvSpPr>
            <p:nvPr/>
          </p:nvSpPr>
          <p:spPr bwMode="auto">
            <a:xfrm>
              <a:off x="4872038" y="5043488"/>
              <a:ext cx="622300" cy="58261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" name="Oval 67"/>
            <p:cNvSpPr>
              <a:spLocks noChangeArrowheads="1"/>
            </p:cNvSpPr>
            <p:nvPr/>
          </p:nvSpPr>
          <p:spPr bwMode="auto">
            <a:xfrm>
              <a:off x="5033963" y="5197475"/>
              <a:ext cx="233362" cy="217488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" name="Rectangle 68"/>
            <p:cNvSpPr>
              <a:spLocks noChangeArrowheads="1"/>
            </p:cNvSpPr>
            <p:nvPr/>
          </p:nvSpPr>
          <p:spPr bwMode="auto">
            <a:xfrm>
              <a:off x="5018088" y="5305425"/>
              <a:ext cx="280987" cy="1714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Line 69"/>
            <p:cNvSpPr>
              <a:spLocks noChangeShapeType="1"/>
            </p:cNvSpPr>
            <p:nvPr/>
          </p:nvSpPr>
          <p:spPr bwMode="auto">
            <a:xfrm>
              <a:off x="4605338" y="3454400"/>
              <a:ext cx="1587" cy="4619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" name="Line 70"/>
            <p:cNvSpPr>
              <a:spLocks noChangeShapeType="1"/>
            </p:cNvSpPr>
            <p:nvPr/>
          </p:nvSpPr>
          <p:spPr bwMode="auto">
            <a:xfrm>
              <a:off x="4733925" y="3570288"/>
              <a:ext cx="1588" cy="231775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Line 71"/>
            <p:cNvSpPr>
              <a:spLocks noChangeShapeType="1"/>
            </p:cNvSpPr>
            <p:nvPr/>
          </p:nvSpPr>
          <p:spPr bwMode="auto">
            <a:xfrm>
              <a:off x="4733925" y="3671888"/>
              <a:ext cx="1608138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Line 72"/>
            <p:cNvSpPr>
              <a:spLocks noChangeShapeType="1"/>
            </p:cNvSpPr>
            <p:nvPr/>
          </p:nvSpPr>
          <p:spPr bwMode="auto">
            <a:xfrm flipH="1">
              <a:off x="5259388" y="5310188"/>
              <a:ext cx="1077912" cy="142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" name="Line 73"/>
            <p:cNvSpPr>
              <a:spLocks noChangeShapeType="1"/>
            </p:cNvSpPr>
            <p:nvPr/>
          </p:nvSpPr>
          <p:spPr bwMode="auto">
            <a:xfrm flipV="1">
              <a:off x="2797175" y="3671888"/>
              <a:ext cx="1588" cy="16462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" name="Line 74"/>
            <p:cNvSpPr>
              <a:spLocks noChangeShapeType="1"/>
            </p:cNvSpPr>
            <p:nvPr/>
          </p:nvSpPr>
          <p:spPr bwMode="auto">
            <a:xfrm>
              <a:off x="2800350" y="3671888"/>
              <a:ext cx="17970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Line 75"/>
            <p:cNvSpPr>
              <a:spLocks noChangeShapeType="1"/>
            </p:cNvSpPr>
            <p:nvPr/>
          </p:nvSpPr>
          <p:spPr bwMode="auto">
            <a:xfrm flipH="1">
              <a:off x="4054475" y="5316538"/>
              <a:ext cx="98425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" name="Oval 76"/>
            <p:cNvSpPr>
              <a:spLocks noChangeArrowheads="1"/>
            </p:cNvSpPr>
            <p:nvPr/>
          </p:nvSpPr>
          <p:spPr bwMode="auto">
            <a:xfrm>
              <a:off x="3508375" y="5041900"/>
              <a:ext cx="622300" cy="58261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Oval 77"/>
            <p:cNvSpPr>
              <a:spLocks noChangeArrowheads="1"/>
            </p:cNvSpPr>
            <p:nvPr/>
          </p:nvSpPr>
          <p:spPr bwMode="auto">
            <a:xfrm>
              <a:off x="3695700" y="5208588"/>
              <a:ext cx="233363" cy="21748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" name="Rectangle 78"/>
            <p:cNvSpPr>
              <a:spLocks noChangeArrowheads="1"/>
            </p:cNvSpPr>
            <p:nvPr/>
          </p:nvSpPr>
          <p:spPr bwMode="auto">
            <a:xfrm>
              <a:off x="3679825" y="5316538"/>
              <a:ext cx="268288" cy="1587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" name="Line 79"/>
            <p:cNvSpPr>
              <a:spLocks noChangeShapeType="1"/>
            </p:cNvSpPr>
            <p:nvPr/>
          </p:nvSpPr>
          <p:spPr bwMode="auto">
            <a:xfrm flipH="1">
              <a:off x="2794000" y="5313363"/>
              <a:ext cx="900113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" name="Line 80"/>
            <p:cNvSpPr>
              <a:spLocks noChangeShapeType="1"/>
            </p:cNvSpPr>
            <p:nvPr/>
          </p:nvSpPr>
          <p:spPr bwMode="auto">
            <a:xfrm flipV="1">
              <a:off x="3927475" y="5311775"/>
              <a:ext cx="234950" cy="47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" name="Line 81"/>
            <p:cNvSpPr>
              <a:spLocks noChangeShapeType="1"/>
            </p:cNvSpPr>
            <p:nvPr/>
          </p:nvSpPr>
          <p:spPr bwMode="auto">
            <a:xfrm>
              <a:off x="6335713" y="3659188"/>
              <a:ext cx="1587" cy="1670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" name="Oval 82"/>
            <p:cNvSpPr>
              <a:spLocks noChangeArrowheads="1"/>
            </p:cNvSpPr>
            <p:nvPr/>
          </p:nvSpPr>
          <p:spPr bwMode="auto">
            <a:xfrm>
              <a:off x="4165600" y="50419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3" name="Text Box 83"/>
            <p:cNvSpPr txBox="1">
              <a:spLocks noChangeArrowheads="1"/>
            </p:cNvSpPr>
            <p:nvPr/>
          </p:nvSpPr>
          <p:spPr bwMode="auto">
            <a:xfrm>
              <a:off x="4305300" y="5118100"/>
              <a:ext cx="428624" cy="329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 dirty="0" smtClean="0"/>
                <a:t>A2</a:t>
              </a:r>
              <a:endParaRPr lang="en-GB" altLang="en-US" sz="2000" b="1" dirty="0"/>
            </a:p>
          </p:txBody>
        </p:sp>
        <p:sp>
          <p:nvSpPr>
            <p:cNvPr id="24" name="Line 84"/>
            <p:cNvSpPr>
              <a:spLocks noChangeShapeType="1"/>
            </p:cNvSpPr>
            <p:nvPr/>
          </p:nvSpPr>
          <p:spPr bwMode="auto">
            <a:xfrm>
              <a:off x="3962400" y="5321300"/>
              <a:ext cx="1905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Line 85"/>
            <p:cNvSpPr>
              <a:spLocks noChangeShapeType="1"/>
            </p:cNvSpPr>
            <p:nvPr/>
          </p:nvSpPr>
          <p:spPr bwMode="auto">
            <a:xfrm>
              <a:off x="4826000" y="5321300"/>
              <a:ext cx="1905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Oval 86"/>
            <p:cNvSpPr>
              <a:spLocks noChangeArrowheads="1"/>
            </p:cNvSpPr>
            <p:nvPr/>
          </p:nvSpPr>
          <p:spPr bwMode="auto">
            <a:xfrm>
              <a:off x="6045200" y="41529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7" name="Text Box 87"/>
            <p:cNvSpPr txBox="1">
              <a:spLocks noChangeArrowheads="1"/>
            </p:cNvSpPr>
            <p:nvPr/>
          </p:nvSpPr>
          <p:spPr bwMode="auto">
            <a:xfrm>
              <a:off x="6184900" y="4229100"/>
              <a:ext cx="2794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/>
                <a:t>A</a:t>
              </a:r>
            </a:p>
          </p:txBody>
        </p:sp>
        <p:sp>
          <p:nvSpPr>
            <p:cNvPr id="28" name="Oval 88"/>
            <p:cNvSpPr>
              <a:spLocks noChangeArrowheads="1"/>
            </p:cNvSpPr>
            <p:nvPr/>
          </p:nvSpPr>
          <p:spPr bwMode="auto">
            <a:xfrm>
              <a:off x="2514600" y="4178300"/>
              <a:ext cx="660400" cy="533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9" name="Text Box 89"/>
            <p:cNvSpPr txBox="1">
              <a:spLocks noChangeArrowheads="1"/>
            </p:cNvSpPr>
            <p:nvPr/>
          </p:nvSpPr>
          <p:spPr bwMode="auto">
            <a:xfrm>
              <a:off x="2654300" y="4254500"/>
              <a:ext cx="447989" cy="329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b="1" dirty="0" smtClean="0"/>
                <a:t>A3</a:t>
              </a:r>
              <a:endParaRPr lang="en-GB" altLang="en-US" sz="20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86397" y="1484783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Q2. If the reading on Ammeter A is 2A-</a:t>
            </a:r>
            <a:br>
              <a:rPr lang="en-GB" sz="3200" dirty="0" smtClean="0"/>
            </a:br>
            <a:r>
              <a:rPr lang="en-GB" sz="3200" dirty="0" smtClean="0"/>
              <a:t>What will the reading on A2 and A3 be?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7927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272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Simple Electrical Circuits</vt:lpstr>
      <vt:lpstr>Draw the circuit symbol for a bulb</vt:lpstr>
      <vt:lpstr>Draw the circuit symbol for an ammeter</vt:lpstr>
      <vt:lpstr>What component is used to measure electrical current? </vt:lpstr>
      <vt:lpstr>Which component changes electrical energy into light energy?</vt:lpstr>
      <vt:lpstr>Which component is a store of chemical energy? </vt:lpstr>
      <vt:lpstr>Which of these materials is not a conductor of electricity? </vt:lpstr>
      <vt:lpstr>Name this circuit symbol.</vt:lpstr>
      <vt:lpstr>Q1. Is the circuit below a series or parallel </vt:lpstr>
      <vt:lpstr>Q1. Is the circuit below a series or parallel</vt:lpstr>
      <vt:lpstr>Q1. Is the circuit below a series or parallel</vt:lpstr>
      <vt:lpstr>PowerPoint Presentation</vt:lpstr>
      <vt:lpstr>Q1. Is the circuit below a series or parallel</vt:lpstr>
      <vt:lpstr>PowerPoint Presentation</vt:lpstr>
    </vt:vector>
  </TitlesOfParts>
  <Company>Porth County Community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Electrical Circuits</dc:title>
  <dc:creator>Sci1</dc:creator>
  <cp:lastModifiedBy>Sci1</cp:lastModifiedBy>
  <cp:revision>2</cp:revision>
  <dcterms:created xsi:type="dcterms:W3CDTF">2014-01-28T20:38:58Z</dcterms:created>
  <dcterms:modified xsi:type="dcterms:W3CDTF">2014-01-28T20:54:05Z</dcterms:modified>
</cp:coreProperties>
</file>