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58" r:id="rId5"/>
    <p:sldId id="259" r:id="rId6"/>
    <p:sldId id="260" r:id="rId7"/>
    <p:sldId id="264" r:id="rId8"/>
    <p:sldId id="265" r:id="rId9"/>
    <p:sldId id="261" r:id="rId10"/>
    <p:sldId id="26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858"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DFD57F1-0B79-4CF6-9C7F-9123EEC89D8D}" type="datetimeFigureOut">
              <a:rPr lang="en-GB" smtClean="0"/>
              <a:t>14/10/2010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46544A-AD8D-45E6-B2AC-C3F571BB128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DFD57F1-0B79-4CF6-9C7F-9123EEC89D8D}" type="datetimeFigureOut">
              <a:rPr lang="en-GB" smtClean="0"/>
              <a:t>14/10/2010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46544A-AD8D-45E6-B2AC-C3F571BB1280}"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DFD57F1-0B79-4CF6-9C7F-9123EEC89D8D}" type="datetimeFigureOut">
              <a:rPr lang="en-GB" smtClean="0"/>
              <a:t>14/10/2010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46544A-AD8D-45E6-B2AC-C3F571BB1280}"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DFD57F1-0B79-4CF6-9C7F-9123EEC89D8D}" type="datetimeFigureOut">
              <a:rPr lang="en-GB" smtClean="0"/>
              <a:t>14/10/2010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46544A-AD8D-45E6-B2AC-C3F571BB1280}"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FD57F1-0B79-4CF6-9C7F-9123EEC89D8D}" type="datetimeFigureOut">
              <a:rPr lang="en-GB" smtClean="0"/>
              <a:t>14/10/2010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46544A-AD8D-45E6-B2AC-C3F571BB1280}"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DFD57F1-0B79-4CF6-9C7F-9123EEC89D8D}" type="datetimeFigureOut">
              <a:rPr lang="en-GB" smtClean="0"/>
              <a:t>14/10/2010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46544A-AD8D-45E6-B2AC-C3F571BB1280}"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DFD57F1-0B79-4CF6-9C7F-9123EEC89D8D}" type="datetimeFigureOut">
              <a:rPr lang="en-GB" smtClean="0"/>
              <a:t>14/10/2010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046544A-AD8D-45E6-B2AC-C3F571BB1280}"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DFD57F1-0B79-4CF6-9C7F-9123EEC89D8D}" type="datetimeFigureOut">
              <a:rPr lang="en-GB" smtClean="0"/>
              <a:t>14/10/2010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046544A-AD8D-45E6-B2AC-C3F571BB1280}"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FD57F1-0B79-4CF6-9C7F-9123EEC89D8D}" type="datetimeFigureOut">
              <a:rPr lang="en-GB" smtClean="0"/>
              <a:t>14/10/2010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046544A-AD8D-45E6-B2AC-C3F571BB1280}"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FD57F1-0B79-4CF6-9C7F-9123EEC89D8D}" type="datetimeFigureOut">
              <a:rPr lang="en-GB" smtClean="0"/>
              <a:t>14/10/2010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46544A-AD8D-45E6-B2AC-C3F571BB1280}"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FD57F1-0B79-4CF6-9C7F-9123EEC89D8D}" type="datetimeFigureOut">
              <a:rPr lang="en-GB" smtClean="0"/>
              <a:t>14/10/2010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46544A-AD8D-45E6-B2AC-C3F571BB1280}"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FD57F1-0B79-4CF6-9C7F-9123EEC89D8D}" type="datetimeFigureOut">
              <a:rPr lang="en-GB" smtClean="0"/>
              <a:t>14/10/2010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46544A-AD8D-45E6-B2AC-C3F571BB128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gif"/><Relationship Id="rId1" Type="http://schemas.openxmlformats.org/officeDocument/2006/relationships/slideLayout" Target="../slideLayouts/slideLayout2.xml"/><Relationship Id="rId4" Type="http://schemas.openxmlformats.org/officeDocument/2006/relationships/image" Target="../media/image11.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Aromatic Compounds</a:t>
            </a:r>
            <a:endParaRPr lang="en-GB" dirty="0"/>
          </a:p>
        </p:txBody>
      </p:sp>
      <p:sp>
        <p:nvSpPr>
          <p:cNvPr id="3" name="Subtitle 2"/>
          <p:cNvSpPr>
            <a:spLocks noGrp="1"/>
          </p:cNvSpPr>
          <p:nvPr>
            <p:ph type="subTitle" idx="1"/>
          </p:nvPr>
        </p:nvSpPr>
        <p:spPr/>
        <p:txBody>
          <a:bodyPr/>
          <a:lstStyle/>
          <a:p>
            <a:r>
              <a:rPr lang="en-GB" dirty="0" smtClean="0"/>
              <a:t>Phenol Chemistry</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fontScale="90000"/>
          </a:bodyPr>
          <a:lstStyle/>
          <a:p>
            <a:r>
              <a:rPr lang="en-GB" b="1" dirty="0" smtClean="0"/>
              <a:t>Reactions with nitric acid</a:t>
            </a:r>
            <a:r>
              <a:rPr lang="en-GB" dirty="0" smtClean="0"/>
              <a:t/>
            </a:r>
            <a:br>
              <a:rPr lang="en-GB" dirty="0" smtClean="0"/>
            </a:br>
            <a:endParaRPr lang="en-GB" dirty="0"/>
          </a:p>
        </p:txBody>
      </p:sp>
      <p:sp>
        <p:nvSpPr>
          <p:cNvPr id="3" name="Content Placeholder 2"/>
          <p:cNvSpPr>
            <a:spLocks noGrp="1"/>
          </p:cNvSpPr>
          <p:nvPr>
            <p:ph idx="1"/>
          </p:nvPr>
        </p:nvSpPr>
        <p:spPr>
          <a:xfrm>
            <a:off x="457200" y="1052736"/>
            <a:ext cx="8229600" cy="5073427"/>
          </a:xfrm>
        </p:spPr>
        <p:txBody>
          <a:bodyPr>
            <a:normAutofit/>
          </a:bodyPr>
          <a:lstStyle/>
          <a:p>
            <a:r>
              <a:rPr lang="en-GB" sz="2000" dirty="0" smtClean="0"/>
              <a:t>The reactions with nitric acid are complicated because nitric acid is an oxidising agent, and phenol is very easily oxidised to give complex tarry products. What follows misses all that complication out, and just concentrates on the ring substitution which happens as well.</a:t>
            </a:r>
          </a:p>
          <a:p>
            <a:r>
              <a:rPr lang="en-GB" sz="2000" b="1" i="1" dirty="0" smtClean="0"/>
              <a:t>With dilute nitric acid</a:t>
            </a:r>
            <a:endParaRPr lang="en-GB" sz="2000" dirty="0" smtClean="0"/>
          </a:p>
          <a:p>
            <a:r>
              <a:rPr lang="en-GB" sz="2000" dirty="0" smtClean="0"/>
              <a:t>Phenol reacts with dilute nitric acid at room temperature to give a mixture of 2-nitrophenol and 4-nitrophenol.</a:t>
            </a:r>
          </a:p>
          <a:p>
            <a:endParaRPr lang="en-GB" dirty="0"/>
          </a:p>
        </p:txBody>
      </p:sp>
      <p:pic>
        <p:nvPicPr>
          <p:cNvPr id="4" name="Picture 3" descr="make2nitroph.gif"/>
          <p:cNvPicPr>
            <a:picLocks noChangeAspect="1"/>
          </p:cNvPicPr>
          <p:nvPr/>
        </p:nvPicPr>
        <p:blipFill>
          <a:blip r:embed="rId2" cstate="print"/>
          <a:stretch>
            <a:fillRect/>
          </a:stretch>
        </p:blipFill>
        <p:spPr>
          <a:xfrm>
            <a:off x="755576" y="3645024"/>
            <a:ext cx="3524250" cy="809625"/>
          </a:xfrm>
          <a:prstGeom prst="rect">
            <a:avLst/>
          </a:prstGeom>
        </p:spPr>
      </p:pic>
      <p:pic>
        <p:nvPicPr>
          <p:cNvPr id="5" name="Picture 4" descr="make4nitroph.gif"/>
          <p:cNvPicPr>
            <a:picLocks noChangeAspect="1"/>
          </p:cNvPicPr>
          <p:nvPr/>
        </p:nvPicPr>
        <p:blipFill>
          <a:blip r:embed="rId3" cstate="print"/>
          <a:stretch>
            <a:fillRect/>
          </a:stretch>
        </p:blipFill>
        <p:spPr>
          <a:xfrm>
            <a:off x="4860032" y="3501008"/>
            <a:ext cx="3295650" cy="990600"/>
          </a:xfrm>
          <a:prstGeom prst="rect">
            <a:avLst/>
          </a:prstGeom>
        </p:spPr>
      </p:pic>
      <p:sp>
        <p:nvSpPr>
          <p:cNvPr id="6" name="Rectangle 5"/>
          <p:cNvSpPr/>
          <p:nvPr/>
        </p:nvSpPr>
        <p:spPr>
          <a:xfrm>
            <a:off x="395536" y="4581128"/>
            <a:ext cx="8064896" cy="1200329"/>
          </a:xfrm>
          <a:prstGeom prst="rect">
            <a:avLst/>
          </a:prstGeom>
        </p:spPr>
        <p:txBody>
          <a:bodyPr wrap="square">
            <a:spAutoFit/>
          </a:bodyPr>
          <a:lstStyle/>
          <a:p>
            <a:r>
              <a:rPr lang="en-GB" b="1" i="1" dirty="0" smtClean="0"/>
              <a:t>With concentrated nitric acid</a:t>
            </a:r>
            <a:endParaRPr lang="en-GB" dirty="0" smtClean="0"/>
          </a:p>
          <a:p>
            <a:r>
              <a:rPr lang="en-GB" dirty="0" smtClean="0"/>
              <a:t>With concentrated nitric acid, more nitro groups substitute around the ring to give 2,4,6-trinitrophenol (old name: picric acid).</a:t>
            </a:r>
          </a:p>
          <a:p>
            <a:endParaRPr lang="en-GB" dirty="0"/>
          </a:p>
        </p:txBody>
      </p:sp>
      <p:pic>
        <p:nvPicPr>
          <p:cNvPr id="8" name="Picture 7" descr="makepicric.gif"/>
          <p:cNvPicPr>
            <a:picLocks noChangeAspect="1"/>
          </p:cNvPicPr>
          <p:nvPr/>
        </p:nvPicPr>
        <p:blipFill>
          <a:blip r:embed="rId4" cstate="print"/>
          <a:stretch>
            <a:fillRect/>
          </a:stretch>
        </p:blipFill>
        <p:spPr>
          <a:xfrm>
            <a:off x="4860032" y="5445224"/>
            <a:ext cx="3486150" cy="990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Syllabus Says...</a:t>
            </a:r>
            <a:endParaRPr lang="en-GB" dirty="0"/>
          </a:p>
        </p:txBody>
      </p:sp>
      <p:sp>
        <p:nvSpPr>
          <p:cNvPr id="3" name="Content Placeholder 2"/>
          <p:cNvSpPr>
            <a:spLocks noGrp="1"/>
          </p:cNvSpPr>
          <p:nvPr>
            <p:ph idx="1"/>
          </p:nvPr>
        </p:nvSpPr>
        <p:spPr/>
        <p:txBody>
          <a:bodyPr>
            <a:normAutofit fontScale="70000" lnSpcReduction="20000"/>
          </a:bodyPr>
          <a:lstStyle/>
          <a:p>
            <a:r>
              <a:rPr lang="en-GB" b="1" dirty="0"/>
              <a:t>Phenols</a:t>
            </a:r>
          </a:p>
          <a:p>
            <a:r>
              <a:rPr lang="en-GB" dirty="0"/>
              <a:t>(f) describe the reactions of phenol:</a:t>
            </a:r>
          </a:p>
          <a:p>
            <a:r>
              <a:rPr lang="en-GB" dirty="0"/>
              <a:t>(</a:t>
            </a:r>
            <a:r>
              <a:rPr lang="en-GB" dirty="0" err="1"/>
              <a:t>i</a:t>
            </a:r>
            <a:r>
              <a:rPr lang="en-GB" dirty="0"/>
              <a:t>) with aqueous alkalis and with sodium to</a:t>
            </a:r>
          </a:p>
          <a:p>
            <a:r>
              <a:rPr lang="en-GB" dirty="0"/>
              <a:t>form salts,</a:t>
            </a:r>
          </a:p>
          <a:p>
            <a:r>
              <a:rPr lang="en-GB" dirty="0"/>
              <a:t>(ii) with bromine to form 2,4,6-tribromophenol;</a:t>
            </a:r>
          </a:p>
          <a:p>
            <a:r>
              <a:rPr lang="en-GB" dirty="0"/>
              <a:t>(g) explain the relative ease of </a:t>
            </a:r>
            <a:r>
              <a:rPr lang="en-GB" dirty="0" err="1"/>
              <a:t>bromination</a:t>
            </a:r>
            <a:r>
              <a:rPr lang="en-GB" dirty="0"/>
              <a:t> of phenol</a:t>
            </a:r>
          </a:p>
          <a:p>
            <a:r>
              <a:rPr lang="en-GB" dirty="0"/>
              <a:t>compared with benzene, in terms of electron-pair</a:t>
            </a:r>
          </a:p>
          <a:p>
            <a:r>
              <a:rPr lang="en-GB" dirty="0"/>
              <a:t>donation to the benzene ring from an oxygen </a:t>
            </a:r>
            <a:r>
              <a:rPr lang="en-GB" i="1" dirty="0" err="1"/>
              <a:t>porbital</a:t>
            </a:r>
            <a:endParaRPr lang="en-GB" i="1" dirty="0"/>
          </a:p>
          <a:p>
            <a:r>
              <a:rPr lang="en-GB" dirty="0"/>
              <a:t>in phenol;</a:t>
            </a:r>
          </a:p>
          <a:p>
            <a:r>
              <a:rPr lang="en-GB" dirty="0"/>
              <a:t>(h) state the uses of phenols in production of</a:t>
            </a:r>
          </a:p>
          <a:p>
            <a:r>
              <a:rPr lang="en-GB" dirty="0"/>
              <a:t>plastics, antiseptics, disinfectants and resins for</a:t>
            </a:r>
          </a:p>
          <a:p>
            <a:r>
              <a:rPr lang="en-GB" dirty="0"/>
              <a:t>paints.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a:bodyPr>
          <a:lstStyle/>
          <a:p>
            <a:r>
              <a:rPr lang="en-GB" sz="2400" dirty="0" smtClean="0"/>
              <a:t>Pure phenol is a white crystalline solid, smelling of disinfectant. It has to be handled with great care because it causes immediate white blistering to the skin. The crystals are often rather wet and discoloured.</a:t>
            </a:r>
          </a:p>
          <a:p>
            <a:r>
              <a:rPr lang="en-GB" sz="2400" dirty="0" smtClean="0"/>
              <a:t>If the OH group (</a:t>
            </a:r>
            <a:r>
              <a:rPr lang="en-GB" sz="2400" dirty="0" err="1" smtClean="0"/>
              <a:t>hydroxy</a:t>
            </a:r>
            <a:r>
              <a:rPr lang="en-GB" sz="2400" dirty="0" smtClean="0"/>
              <a:t>) is directly attached to a benzene ring, the molecule is classified as a 'phenol'.</a:t>
            </a:r>
          </a:p>
          <a:p>
            <a:r>
              <a:rPr lang="en-GB" sz="2400" dirty="0" smtClean="0"/>
              <a:t>If not, the molecule is classified as an aliphatic alcohol.</a:t>
            </a:r>
          </a:p>
          <a:p>
            <a:r>
              <a:rPr lang="en-GB" sz="2400" dirty="0" smtClean="0"/>
              <a:t>This difference is illustrated below with molecules containing a benzene ring (Phenols ROH, R=aryl only)</a:t>
            </a:r>
          </a:p>
          <a:p>
            <a:endParaRPr lang="en-GB" dirty="0"/>
          </a:p>
        </p:txBody>
      </p:sp>
      <p:pic>
        <p:nvPicPr>
          <p:cNvPr id="4" name="Picture 3" descr="ph.gif"/>
          <p:cNvPicPr>
            <a:picLocks noChangeAspect="1"/>
          </p:cNvPicPr>
          <p:nvPr/>
        </p:nvPicPr>
        <p:blipFill>
          <a:blip r:embed="rId2" cstate="print"/>
          <a:stretch>
            <a:fillRect/>
          </a:stretch>
        </p:blipFill>
        <p:spPr>
          <a:xfrm>
            <a:off x="5940152" y="4437112"/>
            <a:ext cx="1471414" cy="1847094"/>
          </a:xfrm>
          <a:prstGeom prst="rect">
            <a:avLst/>
          </a:prstGeom>
        </p:spPr>
      </p:pic>
      <p:pic>
        <p:nvPicPr>
          <p:cNvPr id="5" name="Picture 4" descr="ph2.gif"/>
          <p:cNvPicPr>
            <a:picLocks noChangeAspect="1"/>
          </p:cNvPicPr>
          <p:nvPr/>
        </p:nvPicPr>
        <p:blipFill>
          <a:blip r:embed="rId3" cstate="print"/>
          <a:stretch>
            <a:fillRect/>
          </a:stretch>
        </p:blipFill>
        <p:spPr>
          <a:xfrm>
            <a:off x="1259632" y="4005064"/>
            <a:ext cx="1296144" cy="218724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anim calcmode="lin" valueType="num">
                                      <p:cBhvr additive="base">
                                        <p:cTn id="33" dur="500" fill="hold"/>
                                        <p:tgtEl>
                                          <p:spTgt spid="4"/>
                                        </p:tgtEl>
                                        <p:attrNameLst>
                                          <p:attrName>ppt_x</p:attrName>
                                        </p:attrNameLst>
                                      </p:cBhvr>
                                      <p:tavLst>
                                        <p:tav tm="0">
                                          <p:val>
                                            <p:strVal val="#ppt_x"/>
                                          </p:val>
                                        </p:tav>
                                        <p:tav tm="100000">
                                          <p:val>
                                            <p:strVal val="#ppt_x"/>
                                          </p:val>
                                        </p:tav>
                                      </p:tavLst>
                                    </p:anim>
                                    <p:anim calcmode="lin" valueType="num">
                                      <p:cBhvr additive="base">
                                        <p:cTn id="3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08720"/>
            <a:ext cx="8229600" cy="4525963"/>
          </a:xfrm>
        </p:spPr>
        <p:txBody>
          <a:bodyPr>
            <a:normAutofit/>
          </a:bodyPr>
          <a:lstStyle/>
          <a:p>
            <a:pPr>
              <a:buNone/>
            </a:pPr>
            <a:r>
              <a:rPr lang="en-GB" sz="2400" dirty="0" smtClean="0"/>
              <a:t>There is an interaction between the delocalised electrons in the benzene ring and one of the lone pairs on the oxygen atom</a:t>
            </a:r>
          </a:p>
          <a:p>
            <a:pPr>
              <a:buNone/>
            </a:pPr>
            <a:r>
              <a:rPr lang="en-GB" sz="2400" dirty="0" smtClean="0"/>
              <a:t>This has an important effect on both the properties of the ring and of the -OH group.</a:t>
            </a:r>
          </a:p>
          <a:p>
            <a:pPr>
              <a:buNone/>
            </a:pPr>
            <a:r>
              <a:rPr lang="en-GB" sz="2400" dirty="0" smtClean="0"/>
              <a:t>One of the lone pairs on the oxygen overlaps with the delocalised ring electron system . . .</a:t>
            </a:r>
          </a:p>
          <a:p>
            <a:endParaRPr lang="en-GB" sz="2400" dirty="0" smtClean="0"/>
          </a:p>
          <a:p>
            <a:endParaRPr lang="en-GB" sz="2400" dirty="0"/>
          </a:p>
        </p:txBody>
      </p:sp>
      <p:sp>
        <p:nvSpPr>
          <p:cNvPr id="4" name="Title 3"/>
          <p:cNvSpPr>
            <a:spLocks noGrp="1"/>
          </p:cNvSpPr>
          <p:nvPr>
            <p:ph type="title"/>
          </p:nvPr>
        </p:nvSpPr>
        <p:spPr>
          <a:xfrm>
            <a:off x="457200" y="274638"/>
            <a:ext cx="3826768" cy="490066"/>
          </a:xfrm>
        </p:spPr>
        <p:txBody>
          <a:bodyPr>
            <a:normAutofit fontScale="90000"/>
          </a:bodyPr>
          <a:lstStyle/>
          <a:p>
            <a:r>
              <a:rPr lang="en-GB" sz="3600" dirty="0" smtClean="0"/>
              <a:t>Properties</a:t>
            </a:r>
            <a:r>
              <a:rPr lang="en-GB" dirty="0" smtClean="0"/>
              <a:t> </a:t>
            </a:r>
            <a:endParaRPr lang="en-GB" dirty="0"/>
          </a:p>
        </p:txBody>
      </p:sp>
      <p:pic>
        <p:nvPicPr>
          <p:cNvPr id="5" name="Picture 4" descr="oh3.gif"/>
          <p:cNvPicPr>
            <a:picLocks noChangeAspect="1"/>
          </p:cNvPicPr>
          <p:nvPr/>
        </p:nvPicPr>
        <p:blipFill>
          <a:blip r:embed="rId2" cstate="print"/>
          <a:stretch>
            <a:fillRect/>
          </a:stretch>
        </p:blipFill>
        <p:spPr>
          <a:xfrm>
            <a:off x="611560" y="3429000"/>
            <a:ext cx="2736304" cy="1749440"/>
          </a:xfrm>
          <a:prstGeom prst="rect">
            <a:avLst/>
          </a:prstGeom>
        </p:spPr>
      </p:pic>
      <p:pic>
        <p:nvPicPr>
          <p:cNvPr id="6" name="Picture 5" descr="oh4.gif"/>
          <p:cNvPicPr>
            <a:picLocks noChangeAspect="1"/>
          </p:cNvPicPr>
          <p:nvPr/>
        </p:nvPicPr>
        <p:blipFill>
          <a:blip r:embed="rId3" cstate="print"/>
          <a:stretch>
            <a:fillRect/>
          </a:stretch>
        </p:blipFill>
        <p:spPr>
          <a:xfrm>
            <a:off x="6228184" y="5013176"/>
            <a:ext cx="2295525" cy="1590675"/>
          </a:xfrm>
          <a:prstGeom prst="rect">
            <a:avLst/>
          </a:prstGeom>
        </p:spPr>
      </p:pic>
      <p:sp>
        <p:nvSpPr>
          <p:cNvPr id="8" name="Rectangle 7"/>
          <p:cNvSpPr/>
          <p:nvPr/>
        </p:nvSpPr>
        <p:spPr>
          <a:xfrm>
            <a:off x="3419872" y="4365104"/>
            <a:ext cx="3486211" cy="369332"/>
          </a:xfrm>
          <a:prstGeom prst="rect">
            <a:avLst/>
          </a:prstGeom>
        </p:spPr>
        <p:txBody>
          <a:bodyPr wrap="none">
            <a:spAutoFit/>
          </a:bodyPr>
          <a:lstStyle/>
          <a:p>
            <a:r>
              <a:rPr lang="en-GB" dirty="0" smtClean="0"/>
              <a:t>. . giving a structure rather like this:</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500" fill="hold"/>
                                        <p:tgtEl>
                                          <p:spTgt spid="6"/>
                                        </p:tgtEl>
                                        <p:attrNameLst>
                                          <p:attrName>ppt_x</p:attrName>
                                        </p:attrNameLst>
                                      </p:cBhvr>
                                      <p:tavLst>
                                        <p:tav tm="0">
                                          <p:val>
                                            <p:strVal val="#ppt_x"/>
                                          </p:val>
                                        </p:tav>
                                        <p:tav tm="100000">
                                          <p:val>
                                            <p:strVal val="#ppt_x"/>
                                          </p:val>
                                        </p:tav>
                                      </p:tavLst>
                                    </p:anim>
                                    <p:anim calcmode="lin" valueType="num">
                                      <p:cBhvr additive="base">
                                        <p:cTn id="3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8" presetClass="emph" presetSubtype="0" fill="hold" nodeType="clickEffect">
                                  <p:stCondLst>
                                    <p:cond delay="0"/>
                                  </p:stCondLst>
                                  <p:childTnLst>
                                    <p:animRot by="21600000">
                                      <p:cBhvr>
                                        <p:cTn id="42" dur="2000" fill="hold"/>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a:bodyPr>
          <a:lstStyle/>
          <a:p>
            <a:r>
              <a:rPr lang="en-GB" sz="2000" dirty="0" smtClean="0"/>
              <a:t>The donation of the oxygen's lone pair into the ring system increases the electron density around the ring</a:t>
            </a:r>
          </a:p>
          <a:p>
            <a:r>
              <a:rPr lang="en-GB" sz="2000" dirty="0" smtClean="0"/>
              <a:t>That makes the ring much more reactive than it is in benzene itself.</a:t>
            </a:r>
          </a:p>
          <a:p>
            <a:r>
              <a:rPr lang="en-GB" sz="2000" dirty="0" smtClean="0"/>
              <a:t>It also helps to make the -OH group's hydrogen a lot more acidic than it is in alcohols</a:t>
            </a:r>
          </a:p>
          <a:p>
            <a:r>
              <a:rPr lang="en-GB" sz="2000" dirty="0" smtClean="0"/>
              <a:t>Consider.....</a:t>
            </a:r>
          </a:p>
          <a:p>
            <a:pPr lvl="8">
              <a:buNone/>
            </a:pPr>
            <a:r>
              <a:rPr lang="en-GB" sz="1200" dirty="0" smtClean="0"/>
              <a:t>	           melting point (°C) 	 	boiling point (°C) </a:t>
            </a:r>
          </a:p>
          <a:p>
            <a:pPr lvl="6">
              <a:buNone/>
            </a:pPr>
            <a:r>
              <a:rPr lang="en-GB" sz="1200" dirty="0" smtClean="0"/>
              <a:t>C</a:t>
            </a:r>
            <a:r>
              <a:rPr lang="en-GB" sz="1200" baseline="-25000" dirty="0" smtClean="0"/>
              <a:t>6</a:t>
            </a:r>
            <a:r>
              <a:rPr lang="en-GB" sz="1200" dirty="0" smtClean="0"/>
              <a:t>H</a:t>
            </a:r>
            <a:r>
              <a:rPr lang="en-GB" sz="1200" baseline="-25000" dirty="0" smtClean="0"/>
              <a:t>5</a:t>
            </a:r>
            <a:r>
              <a:rPr lang="en-GB" sz="1200" dirty="0" smtClean="0"/>
              <a:t>OH		 40 - 43 	                                  182 </a:t>
            </a:r>
          </a:p>
          <a:p>
            <a:pPr lvl="6">
              <a:buNone/>
            </a:pPr>
            <a:r>
              <a:rPr lang="en-GB" sz="1200" dirty="0" smtClean="0"/>
              <a:t>C</a:t>
            </a:r>
            <a:r>
              <a:rPr lang="en-GB" sz="1200" baseline="-25000" dirty="0" smtClean="0"/>
              <a:t>6</a:t>
            </a:r>
            <a:r>
              <a:rPr lang="en-GB" sz="1200" dirty="0" smtClean="0"/>
              <a:t>H</a:t>
            </a:r>
            <a:r>
              <a:rPr lang="en-GB" sz="1200" baseline="-25000" dirty="0" smtClean="0"/>
              <a:t>5</a:t>
            </a:r>
            <a:r>
              <a:rPr lang="en-GB" sz="1200" dirty="0" smtClean="0"/>
              <a:t>CH</a:t>
            </a:r>
            <a:r>
              <a:rPr lang="en-GB" sz="1200" baseline="-25000" dirty="0" smtClean="0"/>
              <a:t>3      	                                        </a:t>
            </a:r>
            <a:r>
              <a:rPr lang="en-GB" sz="1200" dirty="0" smtClean="0"/>
              <a:t> -95.0 	                                  111</a:t>
            </a:r>
          </a:p>
          <a:p>
            <a:pPr lvl="6">
              <a:buNone/>
            </a:pPr>
            <a:endParaRPr lang="en-GB" dirty="0"/>
          </a:p>
          <a:p>
            <a:pPr lvl="6">
              <a:buNone/>
            </a:pPr>
            <a:endParaRPr lang="en-GB" dirty="0" smtClean="0"/>
          </a:p>
          <a:p>
            <a:pPr lvl="6">
              <a:buNone/>
            </a:pPr>
            <a:r>
              <a:rPr lang="en-GB" dirty="0" smtClean="0"/>
              <a:t>Both molecules contain the same number of electrons and are a very similar shape. That means that the intermolecular attractions due to van </a:t>
            </a:r>
            <a:r>
              <a:rPr lang="en-GB" dirty="0" err="1" smtClean="0"/>
              <a:t>der</a:t>
            </a:r>
            <a:r>
              <a:rPr lang="en-GB" dirty="0" smtClean="0"/>
              <a:t> Waals dispersion forces are going to be very similar</a:t>
            </a:r>
          </a:p>
          <a:p>
            <a:pPr lvl="6">
              <a:buNone/>
            </a:pPr>
            <a:endParaRPr lang="en-GB" sz="2400" dirty="0"/>
          </a:p>
        </p:txBody>
      </p:sp>
      <p:sp>
        <p:nvSpPr>
          <p:cNvPr id="4" name="Rectangle 3"/>
          <p:cNvSpPr/>
          <p:nvPr/>
        </p:nvSpPr>
        <p:spPr>
          <a:xfrm>
            <a:off x="179512" y="5445224"/>
            <a:ext cx="8964488" cy="1200329"/>
          </a:xfrm>
          <a:prstGeom prst="rect">
            <a:avLst/>
          </a:prstGeom>
        </p:spPr>
        <p:txBody>
          <a:bodyPr wrap="square">
            <a:spAutoFit/>
          </a:bodyPr>
          <a:lstStyle/>
          <a:p>
            <a:r>
              <a:rPr lang="en-GB" dirty="0" smtClean="0"/>
              <a:t>The reason for the higher values for phenol is in part due to permanent dipole-dipole attractions due to the </a:t>
            </a:r>
            <a:r>
              <a:rPr lang="en-GB" dirty="0" err="1" smtClean="0"/>
              <a:t>electronegativity</a:t>
            </a:r>
            <a:r>
              <a:rPr lang="en-GB" dirty="0" smtClean="0"/>
              <a:t> of the oxygen - but is mainly due to hydrogen bonding.</a:t>
            </a:r>
          </a:p>
          <a:p>
            <a:r>
              <a:rPr lang="en-GB" dirty="0" smtClean="0"/>
              <a:t>Hydrogen bonds can form between a lone pair on an oxygen on one molecule and the hydrogen on the -OH group of one of its neighbours</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 calcmode="lin" valueType="num">
                                      <p:cBhvr additive="base">
                                        <p:cTn id="4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4"/>
                                        </p:tgtEl>
                                        <p:attrNameLst>
                                          <p:attrName>style.visibility</p:attrName>
                                        </p:attrNameLst>
                                      </p:cBhvr>
                                      <p:to>
                                        <p:strVal val="visible"/>
                                      </p:to>
                                    </p:set>
                                    <p:anim calcmode="lin" valueType="num">
                                      <p:cBhvr additive="base">
                                        <p:cTn id="47" dur="500" fill="hold"/>
                                        <p:tgtEl>
                                          <p:spTgt spid="4"/>
                                        </p:tgtEl>
                                        <p:attrNameLst>
                                          <p:attrName>ppt_x</p:attrName>
                                        </p:attrNameLst>
                                      </p:cBhvr>
                                      <p:tavLst>
                                        <p:tav tm="0">
                                          <p:val>
                                            <p:strVal val="#ppt_x"/>
                                          </p:val>
                                        </p:tav>
                                        <p:tav tm="100000">
                                          <p:val>
                                            <p:strVal val="#ppt_x"/>
                                          </p:val>
                                        </p:tav>
                                      </p:tavLst>
                                    </p:anim>
                                    <p:anim calcmode="lin" valueType="num">
                                      <p:cBhvr additive="base">
                                        <p:cTn id="4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7211144" cy="706090"/>
          </a:xfrm>
        </p:spPr>
        <p:txBody>
          <a:bodyPr>
            <a:normAutofit/>
          </a:bodyPr>
          <a:lstStyle/>
          <a:p>
            <a:r>
              <a:rPr lang="en-GB" sz="2400" b="1" dirty="0" smtClean="0"/>
              <a:t>How does the -OH group modify the ring reactions?</a:t>
            </a:r>
            <a:endParaRPr lang="en-GB" sz="2400" dirty="0"/>
          </a:p>
        </p:txBody>
      </p:sp>
      <p:sp>
        <p:nvSpPr>
          <p:cNvPr id="3" name="Content Placeholder 2"/>
          <p:cNvSpPr>
            <a:spLocks noGrp="1"/>
          </p:cNvSpPr>
          <p:nvPr>
            <p:ph idx="1"/>
          </p:nvPr>
        </p:nvSpPr>
        <p:spPr>
          <a:xfrm>
            <a:off x="395536" y="908720"/>
            <a:ext cx="8229600" cy="5688632"/>
          </a:xfrm>
        </p:spPr>
        <p:txBody>
          <a:bodyPr>
            <a:normAutofit fontScale="32500" lnSpcReduction="20000"/>
          </a:bodyPr>
          <a:lstStyle/>
          <a:p>
            <a:r>
              <a:rPr lang="en-GB" sz="4900" b="1" dirty="0" smtClean="0"/>
              <a:t>Activation of the ring</a:t>
            </a:r>
            <a:endParaRPr lang="en-GB" sz="4900" dirty="0" smtClean="0"/>
          </a:p>
          <a:p>
            <a:r>
              <a:rPr lang="en-GB" sz="4900" dirty="0" smtClean="0"/>
              <a:t>The -OH group attached to the benzene ring in phenol has the effect of making the ring much more reactive than it would otherwise be.</a:t>
            </a:r>
          </a:p>
          <a:p>
            <a:r>
              <a:rPr lang="en-GB" sz="4900" dirty="0" smtClean="0"/>
              <a:t>For example, as you will find below, phenol will react with a solution of bromine in water (bromine water) in the cold and in the absence of any catalyst. It also reacts with dilute nitric acid, whereas benzene itself needs a nitrating mixture of concentrated nitric acid and concentrated sulphuric acid.</a:t>
            </a:r>
          </a:p>
          <a:p>
            <a:r>
              <a:rPr lang="en-GB" sz="4900" dirty="0" smtClean="0"/>
              <a:t>One of the lone pairs on the oxygen atom in the -OH group overlaps with the delocalised ring electron system giving a structure rather like this:</a:t>
            </a:r>
          </a:p>
          <a:p>
            <a:endParaRPr lang="en-GB" sz="4900" dirty="0" smtClean="0"/>
          </a:p>
          <a:p>
            <a:endParaRPr lang="en-GB" sz="4900" dirty="0"/>
          </a:p>
          <a:p>
            <a:endParaRPr lang="en-GB" sz="4900" dirty="0" smtClean="0"/>
          </a:p>
          <a:p>
            <a:endParaRPr lang="en-GB" sz="4900" dirty="0"/>
          </a:p>
          <a:p>
            <a:endParaRPr lang="en-GB" sz="4900" dirty="0" smtClean="0"/>
          </a:p>
          <a:p>
            <a:endParaRPr lang="en-GB" sz="4900" dirty="0" smtClean="0"/>
          </a:p>
          <a:p>
            <a:pPr>
              <a:buNone/>
            </a:pPr>
            <a:endParaRPr lang="en-GB" sz="4900" dirty="0" smtClean="0"/>
          </a:p>
          <a:p>
            <a:endParaRPr lang="en-GB" sz="4900" dirty="0" smtClean="0"/>
          </a:p>
          <a:p>
            <a:r>
              <a:rPr lang="en-GB" sz="4900" dirty="0" smtClean="0"/>
              <a:t>The donation of the oxygen's lone pair into the ring system increases the electron density around the ring.</a:t>
            </a:r>
          </a:p>
          <a:p>
            <a:r>
              <a:rPr lang="en-GB" sz="4900" dirty="0" smtClean="0"/>
              <a:t>A benzene ring undergoes substitution reactions in which the ring electrons are attacked by positive ions or the slightly positive parts of molecules. In other words, it undergoes </a:t>
            </a:r>
            <a:r>
              <a:rPr lang="en-GB" sz="4900" dirty="0" err="1" smtClean="0"/>
              <a:t>electrophilic</a:t>
            </a:r>
            <a:r>
              <a:rPr lang="en-GB" sz="4900" dirty="0" smtClean="0"/>
              <a:t> substitution. If you increase the electron density around the ring, it becomes even more attractive to incoming </a:t>
            </a:r>
            <a:r>
              <a:rPr lang="en-GB" sz="4900" dirty="0" err="1" smtClean="0"/>
              <a:t>electrophiles</a:t>
            </a:r>
            <a:r>
              <a:rPr lang="en-GB" sz="4900" dirty="0" smtClean="0"/>
              <a:t>. That's what  happens in phenol</a:t>
            </a:r>
          </a:p>
          <a:p>
            <a:endParaRPr lang="en-GB" dirty="0"/>
          </a:p>
        </p:txBody>
      </p:sp>
      <p:pic>
        <p:nvPicPr>
          <p:cNvPr id="4" name="Picture 3" descr="oh4.gif"/>
          <p:cNvPicPr>
            <a:picLocks noChangeAspect="1"/>
          </p:cNvPicPr>
          <p:nvPr/>
        </p:nvPicPr>
        <p:blipFill>
          <a:blip r:embed="rId2" cstate="print"/>
          <a:stretch>
            <a:fillRect/>
          </a:stretch>
        </p:blipFill>
        <p:spPr>
          <a:xfrm>
            <a:off x="5220072" y="3068960"/>
            <a:ext cx="1766568" cy="122413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blinds(horizontal)">
                                      <p:cBhvr>
                                        <p:cTn id="31" dur="500"/>
                                        <p:tgtEl>
                                          <p:spTgt spid="4"/>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12" end="12"/>
                                            </p:txEl>
                                          </p:spTgt>
                                        </p:tgtEl>
                                        <p:attrNameLst>
                                          <p:attrName>style.visibility</p:attrName>
                                        </p:attrNameLst>
                                      </p:cBhvr>
                                      <p:to>
                                        <p:strVal val="visible"/>
                                      </p:to>
                                    </p:set>
                                    <p:anim calcmode="lin" valueType="num">
                                      <p:cBhvr additive="base">
                                        <p:cTn id="36"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13" end="13"/>
                                            </p:txEl>
                                          </p:spTgt>
                                        </p:tgtEl>
                                        <p:attrNameLst>
                                          <p:attrName>style.visibility</p:attrName>
                                        </p:attrNameLst>
                                      </p:cBhvr>
                                      <p:to>
                                        <p:strVal val="visible"/>
                                      </p:to>
                                    </p:set>
                                    <p:anim calcmode="lin" valueType="num">
                                      <p:cBhvr additive="base">
                                        <p:cTn id="42"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560" y="332656"/>
            <a:ext cx="6779096" cy="346050"/>
          </a:xfrm>
        </p:spPr>
        <p:txBody>
          <a:bodyPr>
            <a:normAutofit fontScale="90000"/>
          </a:bodyPr>
          <a:lstStyle/>
          <a:p>
            <a:r>
              <a:rPr lang="en-GB" b="1" dirty="0" smtClean="0"/>
              <a:t>Why is phenol acidic?</a:t>
            </a:r>
            <a:r>
              <a:rPr lang="en-GB" dirty="0" smtClean="0"/>
              <a:t/>
            </a:r>
            <a:br>
              <a:rPr lang="en-GB" dirty="0" smtClean="0"/>
            </a:br>
            <a:endParaRPr lang="en-GB" dirty="0"/>
          </a:p>
        </p:txBody>
      </p:sp>
      <p:sp>
        <p:nvSpPr>
          <p:cNvPr id="3" name="Content Placeholder 2"/>
          <p:cNvSpPr>
            <a:spLocks noGrp="1"/>
          </p:cNvSpPr>
          <p:nvPr>
            <p:ph idx="1"/>
          </p:nvPr>
        </p:nvSpPr>
        <p:spPr>
          <a:xfrm>
            <a:off x="467544" y="764704"/>
            <a:ext cx="8229600" cy="4525963"/>
          </a:xfrm>
        </p:spPr>
        <p:txBody>
          <a:bodyPr/>
          <a:lstStyle/>
          <a:p>
            <a:r>
              <a:rPr lang="en-GB" sz="2400" dirty="0"/>
              <a:t>P</a:t>
            </a:r>
            <a:r>
              <a:rPr lang="en-GB" sz="2400" dirty="0" smtClean="0"/>
              <a:t>henol is sufficiently acidic for it to have recognisably acidic properties - even if it is still a very weak acid</a:t>
            </a:r>
          </a:p>
          <a:p>
            <a:r>
              <a:rPr lang="en-GB" sz="2400" dirty="0" smtClean="0"/>
              <a:t>A hydrogen ion can break away from the -OH group and transfer to a base.</a:t>
            </a:r>
          </a:p>
          <a:p>
            <a:r>
              <a:rPr lang="en-GB" sz="2400" dirty="0" smtClean="0"/>
              <a:t>For example, in solution in water:</a:t>
            </a:r>
          </a:p>
          <a:p>
            <a:endParaRPr lang="en-GB" dirty="0" smtClean="0"/>
          </a:p>
        </p:txBody>
      </p:sp>
      <p:pic>
        <p:nvPicPr>
          <p:cNvPr id="4" name="Picture 3" descr="acid.gif"/>
          <p:cNvPicPr>
            <a:picLocks noChangeAspect="1"/>
          </p:cNvPicPr>
          <p:nvPr/>
        </p:nvPicPr>
        <p:blipFill>
          <a:blip r:embed="rId2" cstate="print"/>
          <a:stretch>
            <a:fillRect/>
          </a:stretch>
        </p:blipFill>
        <p:spPr>
          <a:xfrm>
            <a:off x="5292080" y="2276872"/>
            <a:ext cx="3305175" cy="790575"/>
          </a:xfrm>
          <a:prstGeom prst="rect">
            <a:avLst/>
          </a:prstGeom>
        </p:spPr>
      </p:pic>
      <p:sp>
        <p:nvSpPr>
          <p:cNvPr id="5" name="Rectangle 4"/>
          <p:cNvSpPr/>
          <p:nvPr/>
        </p:nvSpPr>
        <p:spPr>
          <a:xfrm>
            <a:off x="467544" y="3356992"/>
            <a:ext cx="3132974" cy="369332"/>
          </a:xfrm>
          <a:prstGeom prst="rect">
            <a:avLst/>
          </a:prstGeom>
        </p:spPr>
        <p:txBody>
          <a:bodyPr wrap="none">
            <a:spAutoFit/>
          </a:bodyPr>
          <a:lstStyle/>
          <a:p>
            <a:r>
              <a:rPr lang="en-GB" b="1" dirty="0" smtClean="0"/>
              <a:t>Properties of phenol as an acid</a:t>
            </a:r>
            <a:endParaRPr lang="en-GB" dirty="0"/>
          </a:p>
        </p:txBody>
      </p:sp>
      <p:sp>
        <p:nvSpPr>
          <p:cNvPr id="6" name="Rectangle 5"/>
          <p:cNvSpPr/>
          <p:nvPr/>
        </p:nvSpPr>
        <p:spPr>
          <a:xfrm>
            <a:off x="467544" y="3861048"/>
            <a:ext cx="3243452" cy="369332"/>
          </a:xfrm>
          <a:prstGeom prst="rect">
            <a:avLst/>
          </a:prstGeom>
        </p:spPr>
        <p:txBody>
          <a:bodyPr wrap="none">
            <a:spAutoFit/>
          </a:bodyPr>
          <a:lstStyle/>
          <a:p>
            <a:r>
              <a:rPr lang="en-GB" b="1" dirty="0" smtClean="0"/>
              <a:t>With sodium hydroxide solution</a:t>
            </a:r>
            <a:endParaRPr lang="en-GB" dirty="0"/>
          </a:p>
        </p:txBody>
      </p:sp>
      <p:sp>
        <p:nvSpPr>
          <p:cNvPr id="7" name="Rectangle 6"/>
          <p:cNvSpPr/>
          <p:nvPr/>
        </p:nvSpPr>
        <p:spPr>
          <a:xfrm>
            <a:off x="539552" y="4293096"/>
            <a:ext cx="8064896" cy="646331"/>
          </a:xfrm>
          <a:prstGeom prst="rect">
            <a:avLst/>
          </a:prstGeom>
        </p:spPr>
        <p:txBody>
          <a:bodyPr wrap="square">
            <a:spAutoFit/>
          </a:bodyPr>
          <a:lstStyle/>
          <a:p>
            <a:r>
              <a:rPr lang="en-GB" dirty="0" smtClean="0"/>
              <a:t>Phenol reacts with sodium hydroxide solution to give a colourless solution containing sodium </a:t>
            </a:r>
            <a:r>
              <a:rPr lang="en-GB" dirty="0" err="1" smtClean="0"/>
              <a:t>phenoxide</a:t>
            </a:r>
            <a:r>
              <a:rPr lang="en-GB" dirty="0" smtClean="0"/>
              <a:t>.</a:t>
            </a:r>
            <a:endParaRPr lang="en-GB" dirty="0"/>
          </a:p>
        </p:txBody>
      </p:sp>
      <p:sp>
        <p:nvSpPr>
          <p:cNvPr id="8" name="Rectangle 7"/>
          <p:cNvSpPr/>
          <p:nvPr/>
        </p:nvSpPr>
        <p:spPr>
          <a:xfrm>
            <a:off x="251520" y="5085184"/>
            <a:ext cx="4572000" cy="923330"/>
          </a:xfrm>
          <a:prstGeom prst="rect">
            <a:avLst/>
          </a:prstGeom>
        </p:spPr>
        <p:txBody>
          <a:bodyPr>
            <a:spAutoFit/>
          </a:bodyPr>
          <a:lstStyle/>
          <a:p>
            <a:r>
              <a:rPr lang="en-GB" dirty="0" smtClean="0"/>
              <a:t>In this reaction, the hydrogen ion has been removed by the strongly basic hydroxide ion in the sodium hydroxide solution</a:t>
            </a:r>
            <a:endParaRPr lang="en-GB" dirty="0"/>
          </a:p>
        </p:txBody>
      </p:sp>
      <p:pic>
        <p:nvPicPr>
          <p:cNvPr id="9" name="Picture 8" descr="acid2.gif"/>
          <p:cNvPicPr>
            <a:picLocks noChangeAspect="1"/>
          </p:cNvPicPr>
          <p:nvPr/>
        </p:nvPicPr>
        <p:blipFill>
          <a:blip r:embed="rId3" cstate="print"/>
          <a:stretch>
            <a:fillRect/>
          </a:stretch>
        </p:blipFill>
        <p:spPr>
          <a:xfrm>
            <a:off x="5076056" y="5301208"/>
            <a:ext cx="3248025" cy="80962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With metallic sodium</a:t>
            </a:r>
            <a:r>
              <a:rPr lang="en-GB" dirty="0" smtClean="0"/>
              <a:t/>
            </a:r>
            <a:br>
              <a:rPr lang="en-GB" dirty="0" smtClean="0"/>
            </a:br>
            <a:endParaRPr lang="en-GB" dirty="0"/>
          </a:p>
        </p:txBody>
      </p:sp>
      <p:sp>
        <p:nvSpPr>
          <p:cNvPr id="3" name="Content Placeholder 2"/>
          <p:cNvSpPr>
            <a:spLocks noGrp="1"/>
          </p:cNvSpPr>
          <p:nvPr>
            <p:ph idx="1"/>
          </p:nvPr>
        </p:nvSpPr>
        <p:spPr>
          <a:xfrm>
            <a:off x="395536" y="1484784"/>
            <a:ext cx="8229600" cy="4525963"/>
          </a:xfrm>
        </p:spPr>
        <p:txBody>
          <a:bodyPr>
            <a:normAutofit lnSpcReduction="10000"/>
          </a:bodyPr>
          <a:lstStyle/>
          <a:p>
            <a:r>
              <a:rPr lang="en-GB" dirty="0" smtClean="0"/>
              <a:t>Acids react with the more reactive metals to give hydrogen gas. Phenol is no exception - the only difference is the slow reaction because phenol is such a weak acid.</a:t>
            </a:r>
            <a:endParaRPr lang="en-GB" dirty="0"/>
          </a:p>
          <a:p>
            <a:r>
              <a:rPr lang="en-GB" dirty="0" smtClean="0"/>
              <a:t>Phenol is warmed in a dry tube until it is molten, and a small piece of sodium added. There is some fizzing as hydrogen gas is given off. The mixture left in the tube will contain sodium </a:t>
            </a:r>
            <a:r>
              <a:rPr lang="en-GB" dirty="0" err="1" smtClean="0"/>
              <a:t>phenoxide</a:t>
            </a:r>
            <a:endParaRPr lang="en-GB" dirty="0" smtClean="0"/>
          </a:p>
        </p:txBody>
      </p:sp>
      <p:pic>
        <p:nvPicPr>
          <p:cNvPr id="4" name="Picture 3" descr="sod.gif"/>
          <p:cNvPicPr>
            <a:picLocks noChangeAspect="1"/>
          </p:cNvPicPr>
          <p:nvPr/>
        </p:nvPicPr>
        <p:blipFill>
          <a:blip r:embed="rId2" cstate="print"/>
          <a:stretch>
            <a:fillRect/>
          </a:stretch>
        </p:blipFill>
        <p:spPr>
          <a:xfrm>
            <a:off x="4932040" y="5445224"/>
            <a:ext cx="3257550" cy="8096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787208" cy="418058"/>
          </a:xfrm>
        </p:spPr>
        <p:txBody>
          <a:bodyPr>
            <a:noAutofit/>
          </a:bodyPr>
          <a:lstStyle/>
          <a:p>
            <a:r>
              <a:rPr lang="en-GB" sz="2800" b="1" dirty="0" smtClean="0"/>
              <a:t>The directing effect of the -OH group</a:t>
            </a:r>
            <a:r>
              <a:rPr lang="en-GB" sz="2800" dirty="0" smtClean="0"/>
              <a:t/>
            </a:r>
            <a:br>
              <a:rPr lang="en-GB" sz="2800" dirty="0" smtClean="0"/>
            </a:br>
            <a:endParaRPr lang="en-GB" sz="2800" dirty="0"/>
          </a:p>
        </p:txBody>
      </p:sp>
      <p:sp>
        <p:nvSpPr>
          <p:cNvPr id="3" name="Content Placeholder 2"/>
          <p:cNvSpPr>
            <a:spLocks noGrp="1"/>
          </p:cNvSpPr>
          <p:nvPr>
            <p:ph idx="1"/>
          </p:nvPr>
        </p:nvSpPr>
        <p:spPr>
          <a:xfrm>
            <a:off x="457200" y="692696"/>
            <a:ext cx="8229600" cy="5433467"/>
          </a:xfrm>
        </p:spPr>
        <p:txBody>
          <a:bodyPr>
            <a:normAutofit/>
          </a:bodyPr>
          <a:lstStyle/>
          <a:p>
            <a:r>
              <a:rPr lang="en-GB" sz="1800" dirty="0" smtClean="0"/>
              <a:t>The -OH group has more activating effect on some positions around the ring than others. That means that incoming groups will go into some positions much faster than they will into others.</a:t>
            </a:r>
          </a:p>
          <a:p>
            <a:r>
              <a:rPr lang="en-GB" sz="1800" dirty="0" smtClean="0"/>
              <a:t>The net effect of this is that the -OH group has a </a:t>
            </a:r>
            <a:r>
              <a:rPr lang="en-GB" sz="1800" b="1" i="1" dirty="0" smtClean="0"/>
              <a:t>2,4-directing effect</a:t>
            </a:r>
            <a:r>
              <a:rPr lang="en-GB" sz="1800" dirty="0" smtClean="0"/>
              <a:t>. That means that incoming groups will tend to go into the 2- position (next door to the -OH group) or the 4- position (opposite the -OH group). You will get hardly any of the 3- isomer formed - it is produced too slowly.</a:t>
            </a:r>
          </a:p>
          <a:p>
            <a:endParaRPr lang="en-GB" sz="1800" dirty="0" smtClean="0"/>
          </a:p>
          <a:p>
            <a:r>
              <a:rPr lang="en-GB" sz="1800" b="1" dirty="0" smtClean="0"/>
              <a:t>Reaction with bromine water</a:t>
            </a:r>
            <a:endParaRPr lang="en-GB" sz="1800" dirty="0" smtClean="0"/>
          </a:p>
          <a:p>
            <a:r>
              <a:rPr lang="en-GB" sz="1800" dirty="0" smtClean="0"/>
              <a:t>If bromine water is added to a solution of phenol in water, the bromine water is decolourised and a white precipitate is formed which smells of antiseptic.</a:t>
            </a:r>
          </a:p>
          <a:p>
            <a:r>
              <a:rPr lang="en-GB" sz="1800" dirty="0" smtClean="0"/>
              <a:t>The precipitate is 2,4,6-tribromophenol</a:t>
            </a:r>
          </a:p>
          <a:p>
            <a:endParaRPr lang="en-GB" sz="2400" dirty="0" smtClean="0"/>
          </a:p>
          <a:p>
            <a:endParaRPr lang="en-GB" dirty="0"/>
          </a:p>
        </p:txBody>
      </p:sp>
      <p:pic>
        <p:nvPicPr>
          <p:cNvPr id="4" name="Picture 3" descr="ph6.gif"/>
          <p:cNvPicPr>
            <a:picLocks noChangeAspect="1"/>
          </p:cNvPicPr>
          <p:nvPr/>
        </p:nvPicPr>
        <p:blipFill>
          <a:blip r:embed="rId2" cstate="print"/>
          <a:stretch>
            <a:fillRect/>
          </a:stretch>
        </p:blipFill>
        <p:spPr>
          <a:xfrm>
            <a:off x="1331640" y="4365104"/>
            <a:ext cx="3456384" cy="1070992"/>
          </a:xfrm>
          <a:prstGeom prst="rect">
            <a:avLst/>
          </a:prstGeom>
        </p:spPr>
      </p:pic>
      <p:sp>
        <p:nvSpPr>
          <p:cNvPr id="5" name="Rectangle 4"/>
          <p:cNvSpPr/>
          <p:nvPr/>
        </p:nvSpPr>
        <p:spPr>
          <a:xfrm>
            <a:off x="395536" y="5661248"/>
            <a:ext cx="8208912" cy="923330"/>
          </a:xfrm>
          <a:prstGeom prst="rect">
            <a:avLst/>
          </a:prstGeom>
        </p:spPr>
        <p:txBody>
          <a:bodyPr wrap="square">
            <a:spAutoFit/>
          </a:bodyPr>
          <a:lstStyle/>
          <a:p>
            <a:r>
              <a:rPr lang="en-GB" dirty="0" smtClean="0"/>
              <a:t>Notice the multiple substitution around the ring - into all the activated positions. (The 6- position is, of course, just the same as the 2- position. Both are next door to the -OH group.)</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6" presetClass="emph" presetSubtype="0" fill="hold" nodeType="clickEffect">
                                  <p:stCondLst>
                                    <p:cond delay="0"/>
                                  </p:stCondLst>
                                  <p:childTnLst>
                                    <p:animScale>
                                      <p:cBhvr>
                                        <p:cTn id="36" dur="2000" fill="hold"/>
                                        <p:tgtEl>
                                          <p:spTgt spid="4"/>
                                        </p:tgtEl>
                                      </p:cBhvr>
                                      <p:by x="150000" y="150000"/>
                                    </p:animScale>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blinds(horizontal)">
                                      <p:cBhvr>
                                        <p:cTn id="41" dur="500"/>
                                        <p:tgtEl>
                                          <p:spTgt spid="4"/>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5"/>
                                        </p:tgtEl>
                                        <p:attrNameLst>
                                          <p:attrName>style.visibility</p:attrName>
                                        </p:attrNameLst>
                                      </p:cBhvr>
                                      <p:to>
                                        <p:strVal val="visible"/>
                                      </p:to>
                                    </p:set>
                                    <p:anim calcmode="lin" valueType="num">
                                      <p:cBhvr additive="base">
                                        <p:cTn id="46" dur="500" fill="hold"/>
                                        <p:tgtEl>
                                          <p:spTgt spid="5"/>
                                        </p:tgtEl>
                                        <p:attrNameLst>
                                          <p:attrName>ppt_x</p:attrName>
                                        </p:attrNameLst>
                                      </p:cBhvr>
                                      <p:tavLst>
                                        <p:tav tm="0">
                                          <p:val>
                                            <p:strVal val="#ppt_x"/>
                                          </p:val>
                                        </p:tav>
                                        <p:tav tm="100000">
                                          <p:val>
                                            <p:strVal val="#ppt_x"/>
                                          </p:val>
                                        </p:tav>
                                      </p:tavLst>
                                    </p:anim>
                                    <p:anim calcmode="lin" valueType="num">
                                      <p:cBhvr additive="base">
                                        <p:cTn id="4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1027</Words>
  <Application>Microsoft Office PowerPoint</Application>
  <PresentationFormat>On-screen Show (4:3)</PresentationFormat>
  <Paragraphs>76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Aromatic Compounds</vt:lpstr>
      <vt:lpstr>Syllabus Says...</vt:lpstr>
      <vt:lpstr>Slide 3</vt:lpstr>
      <vt:lpstr>Properties </vt:lpstr>
      <vt:lpstr>Slide 5</vt:lpstr>
      <vt:lpstr>How does the -OH group modify the ring reactions?</vt:lpstr>
      <vt:lpstr>Why is phenol acidic? </vt:lpstr>
      <vt:lpstr>With metallic sodium </vt:lpstr>
      <vt:lpstr>The directing effect of the -OH group </vt:lpstr>
      <vt:lpstr>Reactions with nitric acid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Aromatic Compounds</dc:title>
  <dc:creator>Helen</dc:creator>
  <cp:lastModifiedBy>Helen</cp:lastModifiedBy>
  <cp:revision>5</cp:revision>
  <dcterms:created xsi:type="dcterms:W3CDTF">2010-10-13T23:45:17Z</dcterms:created>
  <dcterms:modified xsi:type="dcterms:W3CDTF">2010-10-14T00:27:24Z</dcterms:modified>
</cp:coreProperties>
</file>