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CEC07-BF0F-4D80-82A2-D7B2B0D6E5D8}" type="datetimeFigureOut">
              <a:rPr lang="en-GB" smtClean="0"/>
              <a:t>22/09/2010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3565F-2115-4633-8391-977AA9EE54DA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Arenes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Reactions &amp; Mechanisms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We already know that The delocalisation of some of the bonding electrons of benzene has some important consequences:</a:t>
            </a:r>
          </a:p>
          <a:p>
            <a:r>
              <a:rPr lang="en-GB" sz="1800" dirty="0" smtClean="0"/>
              <a:t>Benzene </a:t>
            </a:r>
            <a:r>
              <a:rPr lang="en-GB" sz="1800" dirty="0"/>
              <a:t>reacts with only very reactive </a:t>
            </a:r>
            <a:r>
              <a:rPr lang="en-GB" sz="1800" dirty="0" smtClean="0"/>
              <a:t>electrophiles</a:t>
            </a:r>
            <a:endParaRPr lang="en-GB" sz="1800" dirty="0"/>
          </a:p>
          <a:p>
            <a:r>
              <a:rPr lang="en-GB" sz="1800" dirty="0" smtClean="0"/>
              <a:t>Benzene is much more stable than expected.</a:t>
            </a:r>
          </a:p>
          <a:p>
            <a:r>
              <a:rPr lang="en-GB" sz="1800" dirty="0" smtClean="0"/>
              <a:t>The extra stability means that benzene will less readily undergo addition reactions.</a:t>
            </a:r>
          </a:p>
          <a:p>
            <a:r>
              <a:rPr lang="en-GB" sz="1800" dirty="0" smtClean="0"/>
              <a:t>The more loosely held electrons are open to attack by </a:t>
            </a:r>
            <a:r>
              <a:rPr lang="en-GB" sz="1800" dirty="0" smtClean="0"/>
              <a:t>electrophiles</a:t>
            </a:r>
            <a:r>
              <a:rPr lang="en-GB" sz="1800" dirty="0" smtClean="0"/>
              <a:t>. Hence, the characteristic reaction of benzene is </a:t>
            </a:r>
            <a:r>
              <a:rPr lang="en-GB" sz="1800" b="1" dirty="0" smtClean="0"/>
              <a:t>electrophilic</a:t>
            </a:r>
            <a:r>
              <a:rPr lang="en-GB" sz="1800" b="1" dirty="0" smtClean="0"/>
              <a:t> substitution.</a:t>
            </a:r>
          </a:p>
          <a:p>
            <a:endParaRPr lang="en-GB" sz="1800" b="1" dirty="0"/>
          </a:p>
          <a:p>
            <a:r>
              <a:rPr lang="en-GB" sz="1800" b="1" u="sng" dirty="0" smtClean="0"/>
              <a:t>Resistance to Addition</a:t>
            </a:r>
          </a:p>
          <a:p>
            <a:endParaRPr lang="en-GB" sz="1800" b="1" u="sng" dirty="0" smtClean="0"/>
          </a:p>
          <a:p>
            <a:r>
              <a:rPr lang="en-GB" sz="1800" dirty="0" smtClean="0"/>
              <a:t>Addition across a double bond usually leads to a more stable structure, saturated compound since single bonds are stronger than double bonds</a:t>
            </a:r>
          </a:p>
          <a:p>
            <a:r>
              <a:rPr lang="en-GB" sz="1800" dirty="0" smtClean="0"/>
              <a:t>However, benzene is extra stable due to </a:t>
            </a:r>
            <a:r>
              <a:rPr lang="en-GB" sz="1800" b="1" dirty="0" smtClean="0"/>
              <a:t>delocalisation.</a:t>
            </a:r>
            <a:r>
              <a:rPr lang="en-GB" sz="1800" dirty="0" smtClean="0"/>
              <a:t> Addition would lead to a loss of delocalisation and a less stable product. (add diagram)</a:t>
            </a:r>
          </a:p>
          <a:p>
            <a:r>
              <a:rPr lang="en-GB" sz="1800" dirty="0" smtClean="0"/>
              <a:t>Electrophilic</a:t>
            </a:r>
            <a:r>
              <a:rPr lang="en-GB" sz="1800" dirty="0" smtClean="0"/>
              <a:t> substitution: during substitution reactions the delocalisation and extra stability is retained. (add diagram)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Naming of Aromatic Compounds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Draw out the structures of the following </a:t>
            </a:r>
            <a:r>
              <a:rPr lang="en-GB" dirty="0" smtClean="0"/>
              <a:t>Arenes</a:t>
            </a:r>
            <a:r>
              <a:rPr lang="en-GB" dirty="0" smtClean="0"/>
              <a:t>. There are no rules to learning them-just plenty of revision!</a:t>
            </a:r>
          </a:p>
          <a:p>
            <a:r>
              <a:rPr lang="en-GB" dirty="0" smtClean="0"/>
              <a:t>Benzene</a:t>
            </a:r>
          </a:p>
          <a:p>
            <a:r>
              <a:rPr lang="en-GB" dirty="0" smtClean="0"/>
              <a:t>Methylbenzene</a:t>
            </a:r>
          </a:p>
          <a:p>
            <a:r>
              <a:rPr lang="en-GB" dirty="0" smtClean="0"/>
              <a:t>Chlorobenzene</a:t>
            </a:r>
            <a:endParaRPr lang="en-GB" dirty="0" smtClean="0"/>
          </a:p>
          <a:p>
            <a:r>
              <a:rPr lang="en-GB" dirty="0" smtClean="0"/>
              <a:t>Nitrobenzene</a:t>
            </a:r>
          </a:p>
          <a:p>
            <a:r>
              <a:rPr lang="en-GB" dirty="0" smtClean="0"/>
              <a:t>Phenol</a:t>
            </a:r>
          </a:p>
          <a:p>
            <a:r>
              <a:rPr lang="en-GB" dirty="0" smtClean="0"/>
              <a:t>1,2 dichlorobenzene</a:t>
            </a:r>
          </a:p>
          <a:p>
            <a:r>
              <a:rPr lang="en-GB" dirty="0" smtClean="0"/>
              <a:t>Phenylamine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GB" dirty="0" smtClean="0"/>
              <a:t>1. </a:t>
            </a:r>
            <a:r>
              <a:rPr lang="en-GB" b="1" u="sng" dirty="0" smtClean="0"/>
              <a:t>Combustion</a:t>
            </a:r>
          </a:p>
          <a:p>
            <a:r>
              <a:rPr lang="en-GB" dirty="0" smtClean="0"/>
              <a:t>What would you expect to see?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Benzene burns in oxygen with a smoky flame due to its high carbon content. This is a general test between aromatic and aliphatic compounds</a:t>
            </a:r>
          </a:p>
          <a:p>
            <a:r>
              <a:rPr lang="en-GB" dirty="0" smtClean="0"/>
              <a:t>Write a balanced equation for the reaction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2C</a:t>
            </a:r>
            <a:r>
              <a:rPr lang="en-GB" baseline="-25000" dirty="0" smtClean="0">
                <a:solidFill>
                  <a:srgbClr val="FF0000"/>
                </a:solidFill>
              </a:rPr>
              <a:t>6</a:t>
            </a:r>
            <a:r>
              <a:rPr lang="en-GB" dirty="0" smtClean="0">
                <a:solidFill>
                  <a:srgbClr val="FF0000"/>
                </a:solidFill>
              </a:rPr>
              <a:t>H</a:t>
            </a:r>
            <a:r>
              <a:rPr lang="en-GB" baseline="-25000" dirty="0" smtClean="0">
                <a:solidFill>
                  <a:srgbClr val="FF0000"/>
                </a:solidFill>
              </a:rPr>
              <a:t>6(l)</a:t>
            </a:r>
            <a:r>
              <a:rPr lang="en-GB" dirty="0" smtClean="0">
                <a:solidFill>
                  <a:srgbClr val="FF0000"/>
                </a:solidFill>
              </a:rPr>
              <a:t> + 15O</a:t>
            </a:r>
            <a:r>
              <a:rPr lang="en-GB" baseline="-25000" dirty="0" smtClean="0">
                <a:solidFill>
                  <a:srgbClr val="FF0000"/>
                </a:solidFill>
              </a:rPr>
              <a:t>2(g)</a:t>
            </a:r>
            <a:r>
              <a:rPr lang="en-GB" dirty="0" smtClean="0">
                <a:solidFill>
                  <a:srgbClr val="FF0000"/>
                </a:solidFill>
              </a:rPr>
              <a:t> 12CO</a:t>
            </a:r>
            <a:r>
              <a:rPr lang="en-GB" baseline="-25000" dirty="0" smtClean="0">
                <a:solidFill>
                  <a:srgbClr val="FF0000"/>
                </a:solidFill>
              </a:rPr>
              <a:t>2(g)</a:t>
            </a:r>
            <a:r>
              <a:rPr lang="en-GB" dirty="0" smtClean="0">
                <a:solidFill>
                  <a:srgbClr val="FF0000"/>
                </a:solidFill>
              </a:rPr>
              <a:t> + 6H</a:t>
            </a:r>
            <a:r>
              <a:rPr lang="en-GB" baseline="-25000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FF0000"/>
                </a:solidFill>
              </a:rPr>
              <a:t>O</a:t>
            </a:r>
            <a:r>
              <a:rPr lang="en-GB" baseline="-25000" dirty="0" smtClean="0">
                <a:solidFill>
                  <a:srgbClr val="FF0000"/>
                </a:solidFill>
              </a:rPr>
              <a:t>(g)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Nitration &amp;</a:t>
            </a:r>
            <a:br>
              <a:rPr lang="en-GB" dirty="0" smtClean="0"/>
            </a:br>
            <a:r>
              <a:rPr lang="en-GB" dirty="0" smtClean="0"/>
              <a:t>Halogenation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1600" dirty="0" smtClean="0"/>
              <a:t>Both of these reactions involve:</a:t>
            </a:r>
          </a:p>
          <a:p>
            <a:r>
              <a:rPr lang="en-GB" sz="1600" dirty="0" smtClean="0"/>
              <a:t>Initial attack by an </a:t>
            </a:r>
            <a:r>
              <a:rPr lang="en-GB" sz="1600" dirty="0" smtClean="0"/>
              <a:t>electrophile</a:t>
            </a:r>
            <a:r>
              <a:rPr lang="en-GB" sz="1600" dirty="0" smtClean="0"/>
              <a:t> (often a </a:t>
            </a:r>
            <a:r>
              <a:rPr lang="en-GB" sz="1600" dirty="0" smtClean="0"/>
              <a:t>cation</a:t>
            </a:r>
            <a:r>
              <a:rPr lang="en-GB" sz="1600" dirty="0" smtClean="0"/>
              <a:t>), to form an intermediate addition compound.</a:t>
            </a:r>
          </a:p>
          <a:p>
            <a:r>
              <a:rPr lang="en-GB" sz="1600" dirty="0" smtClean="0"/>
              <a:t>Loss of hydrogen ion, H+, leaving a substitution product.</a:t>
            </a:r>
            <a:endParaRPr lang="en-GB" sz="1600" dirty="0"/>
          </a:p>
          <a:p>
            <a:endParaRPr lang="en-GB" sz="1600" dirty="0" smtClean="0"/>
          </a:p>
          <a:p>
            <a:r>
              <a:rPr lang="en-GB" sz="1600" dirty="0" smtClean="0"/>
              <a:t>Now  write an equation for the nitration reaction</a:t>
            </a:r>
          </a:p>
          <a:p>
            <a:r>
              <a:rPr lang="en-GB" sz="1600" dirty="0" smtClean="0"/>
              <a:t>State the Conditions</a:t>
            </a:r>
          </a:p>
          <a:p>
            <a:r>
              <a:rPr lang="en-GB" sz="1600" dirty="0" smtClean="0"/>
              <a:t>Do the same for </a:t>
            </a:r>
            <a:r>
              <a:rPr lang="en-GB" sz="1600" dirty="0" smtClean="0"/>
              <a:t>Halogenation</a:t>
            </a:r>
            <a:endParaRPr lang="en-GB" sz="1600" dirty="0" smtClean="0"/>
          </a:p>
          <a:p>
            <a:r>
              <a:rPr lang="en-GB" sz="1600" dirty="0" smtClean="0">
                <a:solidFill>
                  <a:srgbClr val="FF0000"/>
                </a:solidFill>
              </a:rPr>
              <a:t>Ni</a:t>
            </a:r>
            <a:r>
              <a:rPr lang="en-GB" sz="1600" dirty="0" smtClean="0">
                <a:solidFill>
                  <a:srgbClr val="FF0000"/>
                </a:solidFill>
              </a:rPr>
              <a:t>tration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A mixture of conc. Sulphuric acid and Nitric acid below 50°C, react exothermically with benzene to form </a:t>
            </a:r>
            <a:r>
              <a:rPr lang="en-GB" sz="1600" dirty="0" smtClean="0">
                <a:solidFill>
                  <a:srgbClr val="FF0000"/>
                </a:solidFill>
              </a:rPr>
              <a:t>mononitrobenzene</a:t>
            </a:r>
            <a:r>
              <a:rPr lang="en-GB" sz="1600" dirty="0" smtClean="0">
                <a:solidFill>
                  <a:srgbClr val="FF0000"/>
                </a:solidFill>
              </a:rPr>
              <a:t>. </a:t>
            </a:r>
            <a:r>
              <a:rPr lang="en-GB" sz="1600" b="1" dirty="0" smtClean="0">
                <a:solidFill>
                  <a:srgbClr val="FF0000"/>
                </a:solidFill>
              </a:rPr>
              <a:t>At temperatures above 50°C, dinitrobenzene will be formed</a:t>
            </a:r>
          </a:p>
          <a:p>
            <a:endParaRPr lang="en-GB" sz="1600" dirty="0" smtClean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Halogenation</a:t>
            </a:r>
            <a:endParaRPr lang="en-GB" sz="1600" dirty="0" smtClean="0">
              <a:solidFill>
                <a:srgbClr val="FF0000"/>
              </a:solidFill>
            </a:endParaRPr>
          </a:p>
          <a:p>
            <a:r>
              <a:rPr lang="en-GB" sz="1600" dirty="0" smtClean="0">
                <a:solidFill>
                  <a:srgbClr val="FF0000"/>
                </a:solidFill>
              </a:rPr>
              <a:t>Chlorine or bromine react with benzene at room temperature in the dark. However, a suitable catalyst (</a:t>
            </a:r>
            <a:r>
              <a:rPr lang="en-GB" sz="1600" b="1" dirty="0" smtClean="0">
                <a:solidFill>
                  <a:srgbClr val="FF0000"/>
                </a:solidFill>
              </a:rPr>
              <a:t>a halogen carrier</a:t>
            </a:r>
            <a:r>
              <a:rPr lang="en-GB" sz="1600" dirty="0" smtClean="0">
                <a:solidFill>
                  <a:srgbClr val="FF0000"/>
                </a:solidFill>
              </a:rPr>
              <a:t>) such as anhydrous AlCl</a:t>
            </a:r>
            <a:r>
              <a:rPr lang="en-GB" sz="1600" baseline="-25000" dirty="0" smtClean="0">
                <a:solidFill>
                  <a:srgbClr val="FF0000"/>
                </a:solidFill>
              </a:rPr>
              <a:t>3</a:t>
            </a:r>
            <a:r>
              <a:rPr lang="en-GB" sz="1600" dirty="0" smtClean="0">
                <a:solidFill>
                  <a:srgbClr val="FF0000"/>
                </a:solidFill>
              </a:rPr>
              <a:t>, anhydrous AlBr</a:t>
            </a:r>
            <a:r>
              <a:rPr lang="en-GB" sz="1600" baseline="-25000" dirty="0" smtClean="0">
                <a:solidFill>
                  <a:srgbClr val="FF0000"/>
                </a:solidFill>
              </a:rPr>
              <a:t>3</a:t>
            </a:r>
            <a:r>
              <a:rPr lang="en-GB" sz="1600" dirty="0" smtClean="0">
                <a:solidFill>
                  <a:srgbClr val="FF0000"/>
                </a:solidFill>
              </a:rPr>
              <a:t>, iron filings or iodine crystals must be present.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The reaction is exothermic, forming mono-</a:t>
            </a:r>
            <a:r>
              <a:rPr lang="en-GB" sz="1600" dirty="0" smtClean="0">
                <a:solidFill>
                  <a:srgbClr val="FF0000"/>
                </a:solidFill>
              </a:rPr>
              <a:t>chloro</a:t>
            </a:r>
            <a:r>
              <a:rPr lang="en-GB" sz="1600" dirty="0" smtClean="0">
                <a:solidFill>
                  <a:srgbClr val="FF0000"/>
                </a:solidFill>
              </a:rPr>
              <a:t> or </a:t>
            </a:r>
            <a:r>
              <a:rPr lang="en-GB" sz="1600" dirty="0" smtClean="0">
                <a:solidFill>
                  <a:srgbClr val="FF0000"/>
                </a:solidFill>
              </a:rPr>
              <a:t>bromobenzene</a:t>
            </a:r>
            <a:r>
              <a:rPr lang="en-GB" sz="1600" dirty="0" smtClean="0">
                <a:solidFill>
                  <a:srgbClr val="FF0000"/>
                </a:solidFill>
              </a:rPr>
              <a:t>. Further substitution occurs if the reaction time is long, and products up to C</a:t>
            </a:r>
            <a:r>
              <a:rPr lang="en-GB" sz="1600" baseline="-25000" dirty="0" smtClean="0">
                <a:solidFill>
                  <a:srgbClr val="FF0000"/>
                </a:solidFill>
              </a:rPr>
              <a:t>6</a:t>
            </a:r>
            <a:r>
              <a:rPr lang="en-GB" sz="1600" dirty="0" smtClean="0">
                <a:solidFill>
                  <a:srgbClr val="FF0000"/>
                </a:solidFill>
              </a:rPr>
              <a:t>Cl</a:t>
            </a:r>
            <a:r>
              <a:rPr lang="en-GB" sz="1600" baseline="-25000" dirty="0" smtClean="0">
                <a:solidFill>
                  <a:srgbClr val="FF0000"/>
                </a:solidFill>
              </a:rPr>
              <a:t>6</a:t>
            </a:r>
            <a:r>
              <a:rPr lang="en-GB" sz="1600" dirty="0" smtClean="0">
                <a:solidFill>
                  <a:srgbClr val="FF0000"/>
                </a:solidFill>
              </a:rPr>
              <a:t> and C</a:t>
            </a:r>
            <a:r>
              <a:rPr lang="en-GB" sz="1600" baseline="-25000" dirty="0" smtClean="0">
                <a:solidFill>
                  <a:srgbClr val="FF0000"/>
                </a:solidFill>
              </a:rPr>
              <a:t>6</a:t>
            </a:r>
            <a:r>
              <a:rPr lang="en-GB" sz="1600" dirty="0" smtClean="0">
                <a:solidFill>
                  <a:srgbClr val="FF0000"/>
                </a:solidFill>
              </a:rPr>
              <a:t>H</a:t>
            </a:r>
            <a:r>
              <a:rPr lang="en-GB" sz="1600" baseline="-25000" dirty="0" smtClean="0">
                <a:solidFill>
                  <a:srgbClr val="FF0000"/>
                </a:solidFill>
              </a:rPr>
              <a:t>3</a:t>
            </a:r>
            <a:r>
              <a:rPr lang="en-GB" sz="1600" dirty="0" smtClean="0">
                <a:solidFill>
                  <a:srgbClr val="FF0000"/>
                </a:solidFill>
              </a:rPr>
              <a:t>Br</a:t>
            </a:r>
            <a:r>
              <a:rPr lang="en-GB" sz="1600" baseline="-25000" dirty="0" smtClean="0">
                <a:solidFill>
                  <a:srgbClr val="FF0000"/>
                </a:solidFill>
              </a:rPr>
              <a:t>3</a:t>
            </a:r>
            <a:r>
              <a:rPr lang="en-GB" sz="1600" dirty="0" smtClean="0">
                <a:solidFill>
                  <a:srgbClr val="FF0000"/>
                </a:solidFill>
              </a:rPr>
              <a:t> can be obtained. </a:t>
            </a:r>
            <a:r>
              <a:rPr lang="en-GB" sz="1600" b="1" dirty="0" smtClean="0">
                <a:solidFill>
                  <a:srgbClr val="FF0000"/>
                </a:solidFill>
              </a:rPr>
              <a:t>This is not a catalyst free reaction.:</a:t>
            </a:r>
            <a:endParaRPr lang="en-GB" sz="1600" dirty="0" smtClean="0">
              <a:solidFill>
                <a:srgbClr val="FF0000"/>
              </a:solidFill>
            </a:endParaRPr>
          </a:p>
          <a:p>
            <a:endParaRPr lang="en-GB" sz="1600" dirty="0"/>
          </a:p>
          <a:p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395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Arenes</vt:lpstr>
      <vt:lpstr>Slide 2</vt:lpstr>
      <vt:lpstr>Naming of Aromatic Compounds</vt:lpstr>
      <vt:lpstr>Reactions</vt:lpstr>
      <vt:lpstr>Nitration &amp; Halogenation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Arenes</dc:title>
  <dc:creator>Helen</dc:creator>
  <cp:lastModifiedBy>Helen</cp:lastModifiedBy>
  <cp:revision>2</cp:revision>
  <dcterms:created xsi:type="dcterms:W3CDTF">2010-09-22T20:47:18Z</dcterms:created>
  <dcterms:modified xsi:type="dcterms:W3CDTF">2010-09-22T21:05:49Z</dcterms:modified>
</cp:coreProperties>
</file>